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92" r:id="rId1"/>
  </p:sldMasterIdLst>
  <p:notesMasterIdLst>
    <p:notesMasterId r:id="rId12"/>
  </p:notesMasterIdLst>
  <p:sldIdLst>
    <p:sldId id="256" r:id="rId2"/>
    <p:sldId id="265" r:id="rId3"/>
    <p:sldId id="257" r:id="rId4"/>
    <p:sldId id="258" r:id="rId5"/>
    <p:sldId id="259" r:id="rId6"/>
    <p:sldId id="266" r:id="rId7"/>
    <p:sldId id="260" r:id="rId8"/>
    <p:sldId id="261" r:id="rId9"/>
    <p:sldId id="262" r:id="rId10"/>
    <p:sldId id="264" r:id="rId11"/>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ED083AE6-46FA-4A59-8FB0-9F97EB10719F}" styleName="Light Style 3 - Accent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7520" autoAdjust="0"/>
  </p:normalViewPr>
  <p:slideViewPr>
    <p:cSldViewPr snapToGrid="0" snapToObjects="1">
      <p:cViewPr varScale="1">
        <p:scale>
          <a:sx n="58" d="100"/>
          <a:sy n="58" d="100"/>
        </p:scale>
        <p:origin x="-760"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notesMaster" Target="notesMasters/notesMaster1.xml"/><Relationship Id="rId13" Type="http://schemas.openxmlformats.org/officeDocument/2006/relationships/printerSettings" Target="printerSettings/printerSettings1.bin"/><Relationship Id="rId14" Type="http://schemas.openxmlformats.org/officeDocument/2006/relationships/presProps" Target="presProps.xml"/><Relationship Id="rId15" Type="http://schemas.openxmlformats.org/officeDocument/2006/relationships/viewProps" Target="viewProps.xml"/><Relationship Id="rId16" Type="http://schemas.openxmlformats.org/officeDocument/2006/relationships/theme" Target="theme/theme1.xml"/><Relationship Id="rId1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A42A258-8310-D048-A824-B1B24A03FD9D}" type="datetimeFigureOut">
              <a:rPr lang="en-US" smtClean="0"/>
              <a:pPr/>
              <a:t>3/6/14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63DB228-CC13-D446-A247-8FA1958137B7}" type="slidenum">
              <a:rPr lang="en-US" smtClean="0"/>
              <a:pPr/>
              <a:t>‹#›</a:t>
            </a:fld>
            <a:endParaRPr lang="en-US"/>
          </a:p>
        </p:txBody>
      </p:sp>
    </p:spTree>
    <p:extLst>
      <p:ext uri="{BB962C8B-B14F-4D97-AF65-F5344CB8AC3E}">
        <p14:creationId xmlns:p14="http://schemas.microsoft.com/office/powerpoint/2010/main" val="3070034784"/>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C63DB228-CC13-D446-A247-8FA1958137B7}" type="slidenum">
              <a:rPr lang="en-US" smtClean="0"/>
              <a:pPr/>
              <a:t>3</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a:p>
            <a:r>
              <a:rPr lang="en-US"/>
              <a:t>----- Meeting Notes (3/6/14 14:03) -----</a:t>
            </a:r>
          </a:p>
          <a:p>
            <a:r>
              <a:rPr lang="en-US"/>
              <a:t>glass can be recycled infinitely? … can be recyled from many other glasses. Green glass and white glass is separated. they've got different chemicals in them. </a:t>
            </a:r>
          </a:p>
        </p:txBody>
      </p:sp>
      <p:sp>
        <p:nvSpPr>
          <p:cNvPr id="4" name="Slide Number Placeholder 3"/>
          <p:cNvSpPr>
            <a:spLocks noGrp="1"/>
          </p:cNvSpPr>
          <p:nvPr>
            <p:ph type="sldNum" sz="quarter" idx="10"/>
          </p:nvPr>
        </p:nvSpPr>
        <p:spPr/>
        <p:txBody>
          <a:bodyPr/>
          <a:lstStyle/>
          <a:p>
            <a:fld id="{C63DB228-CC13-D446-A247-8FA1958137B7}" type="slidenum">
              <a:rPr lang="en-US" smtClean="0"/>
              <a:pPr/>
              <a:t>5</a:t>
            </a:fld>
            <a:endParaRPr lang="en-US"/>
          </a:p>
        </p:txBody>
      </p:sp>
    </p:spTree>
    <p:extLst>
      <p:ext uri="{BB962C8B-B14F-4D97-AF65-F5344CB8AC3E}">
        <p14:creationId xmlns:p14="http://schemas.microsoft.com/office/powerpoint/2010/main" val="338156948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a:p>
            <a:r>
              <a:rPr lang="en-US"/>
              <a:t>----- Meeting Notes (3/6/14 14:03) -----</a:t>
            </a:r>
          </a:p>
          <a:p>
            <a:r>
              <a:rPr lang="en-US"/>
              <a:t>Many different types of metals...</a:t>
            </a:r>
          </a:p>
        </p:txBody>
      </p:sp>
      <p:sp>
        <p:nvSpPr>
          <p:cNvPr id="4" name="Slide Number Placeholder 3"/>
          <p:cNvSpPr>
            <a:spLocks noGrp="1"/>
          </p:cNvSpPr>
          <p:nvPr>
            <p:ph type="sldNum" sz="quarter" idx="10"/>
          </p:nvPr>
        </p:nvSpPr>
        <p:spPr/>
        <p:txBody>
          <a:bodyPr/>
          <a:lstStyle/>
          <a:p>
            <a:fld id="{C63DB228-CC13-D446-A247-8FA1958137B7}" type="slidenum">
              <a:rPr lang="en-US" smtClean="0"/>
              <a:pPr/>
              <a:t>6</a:t>
            </a:fld>
            <a:endParaRPr lang="en-US"/>
          </a:p>
        </p:txBody>
      </p:sp>
    </p:spTree>
    <p:extLst>
      <p:ext uri="{BB962C8B-B14F-4D97-AF65-F5344CB8AC3E}">
        <p14:creationId xmlns:p14="http://schemas.microsoft.com/office/powerpoint/2010/main" val="50376910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a:p>
            <a:r>
              <a:rPr lang="en-US"/>
              <a:t>----- Meeting Notes (3/6/14 14:03) -----</a:t>
            </a:r>
          </a:p>
          <a:p>
            <a:r>
              <a:rPr lang="en-US"/>
              <a:t>air will oxidise ink</a:t>
            </a:r>
          </a:p>
        </p:txBody>
      </p:sp>
      <p:sp>
        <p:nvSpPr>
          <p:cNvPr id="4" name="Slide Number Placeholder 3"/>
          <p:cNvSpPr>
            <a:spLocks noGrp="1"/>
          </p:cNvSpPr>
          <p:nvPr>
            <p:ph type="sldNum" sz="quarter" idx="10"/>
          </p:nvPr>
        </p:nvSpPr>
        <p:spPr/>
        <p:txBody>
          <a:bodyPr/>
          <a:lstStyle/>
          <a:p>
            <a:fld id="{C63DB228-CC13-D446-A247-8FA1958137B7}" type="slidenum">
              <a:rPr lang="en-US" smtClean="0"/>
              <a:pPr/>
              <a:t>8</a:t>
            </a:fld>
            <a:endParaRPr lang="en-US"/>
          </a:p>
        </p:txBody>
      </p:sp>
    </p:spTree>
    <p:extLst>
      <p:ext uri="{BB962C8B-B14F-4D97-AF65-F5344CB8AC3E}">
        <p14:creationId xmlns:p14="http://schemas.microsoft.com/office/powerpoint/2010/main" val="55223298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a:p>
            <a:r>
              <a:rPr lang="en-US"/>
              <a:t>----- Meeting Notes (3/6/14 14:03) -----</a:t>
            </a:r>
          </a:p>
          <a:p>
            <a:r>
              <a:rPr lang="en-US"/>
              <a:t>low activity: doesnt admit as much radiation…</a:t>
            </a:r>
          </a:p>
        </p:txBody>
      </p:sp>
      <p:sp>
        <p:nvSpPr>
          <p:cNvPr id="4" name="Slide Number Placeholder 3"/>
          <p:cNvSpPr>
            <a:spLocks noGrp="1"/>
          </p:cNvSpPr>
          <p:nvPr>
            <p:ph type="sldNum" sz="quarter" idx="10"/>
          </p:nvPr>
        </p:nvSpPr>
        <p:spPr/>
        <p:txBody>
          <a:bodyPr/>
          <a:lstStyle/>
          <a:p>
            <a:fld id="{C63DB228-CC13-D446-A247-8FA1958137B7}" type="slidenum">
              <a:rPr lang="en-US" smtClean="0"/>
              <a:pPr/>
              <a:t>9</a:t>
            </a:fld>
            <a:endParaRPr lang="en-US"/>
          </a:p>
        </p:txBody>
      </p:sp>
    </p:spTree>
    <p:extLst>
      <p:ext uri="{BB962C8B-B14F-4D97-AF65-F5344CB8AC3E}">
        <p14:creationId xmlns:p14="http://schemas.microsoft.com/office/powerpoint/2010/main" val="372199590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869948" y="609600"/>
            <a:ext cx="5404104" cy="3282696"/>
          </a:xfrm>
          <a:prstGeom prst="roundRect">
            <a:avLst>
              <a:gd name="adj" fmla="val 10522"/>
            </a:avLst>
          </a:prstGeom>
          <a:ln w="57150">
            <a:solidFill>
              <a:schemeClr val="bg1"/>
            </a:solidFill>
          </a:ln>
        </p:spPr>
        <p:style>
          <a:lnRef idx="1">
            <a:schemeClr val="accent4"/>
          </a:lnRef>
          <a:fillRef idx="3">
            <a:schemeClr val="accent4"/>
          </a:fillRef>
          <a:effectRef idx="2">
            <a:schemeClr val="accent4"/>
          </a:effectRef>
          <a:fontRef idx="none"/>
        </p:style>
        <p:txBody>
          <a:bodyPr vert="horz" lIns="91440" tIns="182880" rIns="91440" bIns="182880" rtlCol="0">
            <a:normAutofit/>
            <a:scene3d>
              <a:camera prst="orthographicFront"/>
              <a:lightRig rig="chilly" dir="t"/>
            </a:scene3d>
            <a:sp3d extrusionH="6350">
              <a:extrusionClr>
                <a:schemeClr val="bg1"/>
              </a:extrusionClr>
            </a:sp3d>
          </a:bodyPr>
          <a:lstStyle>
            <a:lvl1pPr marL="342900" indent="-342900" algn="ctr" defTabSz="914400" rtl="0" eaLnBrk="1" latinLnBrk="0" hangingPunct="1">
              <a:lnSpc>
                <a:spcPts val="5200"/>
              </a:lnSpc>
              <a:spcBef>
                <a:spcPts val="2000"/>
              </a:spcBef>
              <a:buSzPct val="80000"/>
              <a:buFont typeface="Wingdings" pitchFamily="2" charset="2"/>
              <a:buNone/>
              <a:defRPr sz="5400" b="1" kern="1200" baseline="0">
                <a:gradFill>
                  <a:gsLst>
                    <a:gs pos="50000">
                      <a:schemeClr val="bg1">
                        <a:lumMod val="85000"/>
                      </a:schemeClr>
                    </a:gs>
                    <a:gs pos="100000">
                      <a:schemeClr val="bg1">
                        <a:lumMod val="65000"/>
                      </a:schemeClr>
                    </a:gs>
                  </a:gsLst>
                  <a:lin ang="5400000" scaled="0"/>
                </a:gradFill>
                <a:effectLst/>
                <a:latin typeface="+mj-lt"/>
                <a:ea typeface="+mj-ea"/>
                <a:cs typeface="+mj-cs"/>
              </a:defRPr>
            </a:lvl1pPr>
          </a:lstStyle>
          <a:p>
            <a:r>
              <a:rPr lang="en-US" smtClean="0"/>
              <a:t>Click to edit Master title style</a:t>
            </a:r>
            <a:endParaRPr/>
          </a:p>
        </p:txBody>
      </p:sp>
      <p:sp>
        <p:nvSpPr>
          <p:cNvPr id="3" name="Subtitle 2"/>
          <p:cNvSpPr>
            <a:spLocks noGrp="1"/>
          </p:cNvSpPr>
          <p:nvPr>
            <p:ph type="subTitle" idx="1"/>
          </p:nvPr>
        </p:nvSpPr>
        <p:spPr>
          <a:xfrm>
            <a:off x="2057400" y="4191000"/>
            <a:ext cx="5029200" cy="1447800"/>
          </a:xfrm>
          <a:effectLst/>
        </p:spPr>
        <p:txBody>
          <a:bodyPr vert="horz" lIns="91440" tIns="45720" rIns="91440" bIns="45720" rtlCol="0">
            <a:normAutofit/>
            <a:scene3d>
              <a:camera prst="orthographicFront"/>
              <a:lightRig rig="chilly" dir="t"/>
            </a:scene3d>
            <a:sp3d extrusionH="6350">
              <a:extrusionClr>
                <a:schemeClr val="bg1"/>
              </a:extrusionClr>
            </a:sp3d>
          </a:bodyPr>
          <a:lstStyle>
            <a:lvl1pPr marL="0" indent="0" algn="ctr" defTabSz="914400" rtl="0" eaLnBrk="1" latinLnBrk="0" hangingPunct="1">
              <a:spcBef>
                <a:spcPts val="0"/>
              </a:spcBef>
              <a:buSzPct val="80000"/>
              <a:buFont typeface="Wingdings" pitchFamily="2" charset="2"/>
              <a:buNone/>
              <a:defRPr sz="2000" b="1" kern="1200">
                <a:gradFill>
                  <a:gsLst>
                    <a:gs pos="50000">
                      <a:schemeClr val="tx1">
                        <a:lumMod val="65000"/>
                        <a:lumOff val="35000"/>
                      </a:schemeClr>
                    </a:gs>
                    <a:gs pos="100000">
                      <a:schemeClr val="tx1">
                        <a:lumMod val="85000"/>
                        <a:lumOff val="15000"/>
                      </a:schemeClr>
                    </a:gs>
                  </a:gsLst>
                  <a:lin ang="5400000" scaled="0"/>
                </a:gradFill>
                <a:effectLst/>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p:txBody>
          <a:bodyPr/>
          <a:lstStyle/>
          <a:p>
            <a:fld id="{CE575880-8761-4F4B-BB8A-E83216FD9666}" type="datetimeFigureOut">
              <a:rPr lang="en-US" smtClean="0"/>
              <a:pPr/>
              <a:t>3/6/14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icture with Caption">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CE575880-8761-4F4B-BB8A-E83216FD9666}" type="datetimeFigureOut">
              <a:rPr lang="en-US" smtClean="0"/>
              <a:pPr/>
              <a:t>3/6/14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6007F39-6297-E14A-A366-4172561B8178}" type="slidenum">
              <a:rPr lang="en-US" smtClean="0"/>
              <a:pPr/>
              <a:t>‹#›</a:t>
            </a:fld>
            <a:endParaRPr lang="en-US"/>
          </a:p>
        </p:txBody>
      </p:sp>
      <p:sp>
        <p:nvSpPr>
          <p:cNvPr id="8" name="Title 1"/>
          <p:cNvSpPr>
            <a:spLocks noGrp="1"/>
          </p:cNvSpPr>
          <p:nvPr>
            <p:ph type="title"/>
          </p:nvPr>
        </p:nvSpPr>
        <p:spPr>
          <a:xfrm>
            <a:off x="591670" y="793376"/>
            <a:ext cx="3807293" cy="968189"/>
          </a:xfrm>
          <a:scene3d>
            <a:camera prst="orthographicFront"/>
            <a:lightRig rig="chilly" dir="t"/>
          </a:scene3d>
          <a:sp3d extrusionH="12700">
            <a:extrusionClr>
              <a:schemeClr val="bg1"/>
            </a:extrusionClr>
          </a:sp3d>
        </p:spPr>
        <p:txBody>
          <a:bodyPr vert="horz" lIns="91440" tIns="45720" rIns="91440" bIns="45720" rtlCol="0" anchor="b">
            <a:noAutofit/>
            <a:sp3d extrusionH="12700">
              <a:extrusionClr>
                <a:schemeClr val="bg1"/>
              </a:extrusionClr>
            </a:sp3d>
          </a:bodyPr>
          <a:lstStyle>
            <a:lvl1pPr algn="l" defTabSz="914400" rtl="0" eaLnBrk="1" latinLnBrk="0" hangingPunct="1">
              <a:lnSpc>
                <a:spcPts val="4000"/>
              </a:lnSpc>
              <a:spcBef>
                <a:spcPct val="0"/>
              </a:spcBef>
              <a:buNone/>
              <a:defRPr sz="3600" b="1" kern="1200" baseline="0">
                <a:gradFill>
                  <a:gsLst>
                    <a:gs pos="50000">
                      <a:schemeClr val="tx1">
                        <a:lumMod val="65000"/>
                        <a:lumOff val="35000"/>
                      </a:schemeClr>
                    </a:gs>
                    <a:gs pos="100000">
                      <a:schemeClr val="tx1">
                        <a:lumMod val="85000"/>
                        <a:lumOff val="15000"/>
                      </a:schemeClr>
                    </a:gs>
                  </a:gsLst>
                  <a:lin ang="5400000" scaled="0"/>
                </a:gradFill>
                <a:effectLst/>
                <a:latin typeface="+mj-lt"/>
                <a:ea typeface="+mj-ea"/>
                <a:cs typeface="+mj-cs"/>
              </a:defRPr>
            </a:lvl1pPr>
          </a:lstStyle>
          <a:p>
            <a:r>
              <a:rPr lang="en-US" smtClean="0"/>
              <a:t>Click to edit Master title style</a:t>
            </a:r>
            <a:endParaRPr/>
          </a:p>
        </p:txBody>
      </p:sp>
      <p:sp>
        <p:nvSpPr>
          <p:cNvPr id="9" name="Text Placeholder 3"/>
          <p:cNvSpPr>
            <a:spLocks noGrp="1"/>
          </p:cNvSpPr>
          <p:nvPr>
            <p:ph type="body" sz="half" idx="2"/>
          </p:nvPr>
        </p:nvSpPr>
        <p:spPr>
          <a:xfrm>
            <a:off x="591670" y="1748118"/>
            <a:ext cx="3807293" cy="3585882"/>
          </a:xfrm>
          <a:effectLst/>
        </p:spPr>
        <p:txBody>
          <a:bodyPr vert="horz" lIns="91440" tIns="45720" rIns="91440" bIns="45720" rtlCol="0">
            <a:normAutofit/>
            <a:scene3d>
              <a:camera prst="orthographicFront"/>
              <a:lightRig rig="chilly" dir="t"/>
            </a:scene3d>
            <a:sp3d extrusionH="6350">
              <a:extrusionClr>
                <a:schemeClr val="bg1"/>
              </a:extrusionClr>
            </a:sp3d>
          </a:bodyPr>
          <a:lstStyle>
            <a:lvl1pPr marL="0" indent="0">
              <a:lnSpc>
                <a:spcPct val="110000"/>
              </a:lnSpc>
              <a:buNone/>
              <a:defRPr sz="2000" kern="1200">
                <a:gradFill>
                  <a:gsLst>
                    <a:gs pos="50000">
                      <a:schemeClr val="tx1">
                        <a:lumMod val="65000"/>
                        <a:lumOff val="35000"/>
                      </a:schemeClr>
                    </a:gs>
                    <a:gs pos="100000">
                      <a:schemeClr val="tx1">
                        <a:lumMod val="85000"/>
                        <a:lumOff val="15000"/>
                      </a:schemeClr>
                    </a:gs>
                  </a:gsLst>
                  <a:lin ang="5400000" scaled="0"/>
                </a:gradFill>
                <a:effectLst/>
                <a:latin typeface="+mn-lt"/>
                <a:ea typeface="+mn-ea"/>
                <a:cs typeface="+mn-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lvl="0" indent="0" algn="l" defTabSz="914400" rtl="0" eaLnBrk="1" latinLnBrk="0" hangingPunct="1">
              <a:lnSpc>
                <a:spcPct val="110000"/>
              </a:lnSpc>
              <a:spcBef>
                <a:spcPts val="2000"/>
              </a:spcBef>
              <a:buSzPct val="80000"/>
              <a:buFont typeface="Wingdings" pitchFamily="2" charset="2"/>
              <a:buNone/>
            </a:pPr>
            <a:r>
              <a:rPr lang="en-US" smtClean="0"/>
              <a:t>Click to edit Master text styles</a:t>
            </a:r>
          </a:p>
        </p:txBody>
      </p:sp>
      <p:sp>
        <p:nvSpPr>
          <p:cNvPr id="11" name="Picture Placeholder 10"/>
          <p:cNvSpPr>
            <a:spLocks noGrp="1"/>
          </p:cNvSpPr>
          <p:nvPr>
            <p:ph type="pic" sz="quarter" idx="13"/>
          </p:nvPr>
        </p:nvSpPr>
        <p:spPr>
          <a:xfrm>
            <a:off x="4800600" y="671514"/>
            <a:ext cx="3810000" cy="4599734"/>
          </a:xfrm>
          <a:prstGeom prst="roundRect">
            <a:avLst>
              <a:gd name="adj" fmla="val 4391"/>
            </a:avLst>
          </a:prstGeom>
          <a:noFill/>
          <a:ln w="57150">
            <a:solidFill>
              <a:schemeClr val="bg1"/>
            </a:solidFill>
          </a:ln>
        </p:spPr>
        <p:style>
          <a:lnRef idx="1">
            <a:schemeClr val="accent1"/>
          </a:lnRef>
          <a:fillRef idx="3">
            <a:schemeClr val="accent1"/>
          </a:fillRef>
          <a:effectRef idx="2">
            <a:schemeClr val="accent1"/>
          </a:effectRef>
          <a:fontRef idx="none"/>
        </p:style>
        <p:txBody>
          <a:bodyPr vert="horz" lIns="91440" tIns="45720" rIns="91440" bIns="45720" rtlCol="0">
            <a:noAutofit/>
            <a:scene3d>
              <a:camera prst="orthographicFront"/>
              <a:lightRig rig="chilly" dir="t"/>
            </a:scene3d>
            <a:sp3d extrusionH="6350">
              <a:bevelT w="19050" h="12700" prst="softRound"/>
              <a:extrusionClr>
                <a:schemeClr val="bg1"/>
              </a:extrusionClr>
            </a:sp3d>
          </a:bodyPr>
          <a:lstStyle>
            <a:lvl1pPr marL="342900" indent="-342900" algn="l" defTabSz="914400" rtl="0" eaLnBrk="1" latinLnBrk="0" hangingPunct="1">
              <a:spcBef>
                <a:spcPts val="2000"/>
              </a:spcBef>
              <a:buSzPct val="80000"/>
              <a:buFont typeface="Wingdings" pitchFamily="2" charset="2"/>
              <a:buNone/>
              <a:defRPr sz="2400" kern="1200">
                <a:gradFill>
                  <a:gsLst>
                    <a:gs pos="50000">
                      <a:schemeClr val="tx1">
                        <a:lumMod val="65000"/>
                        <a:lumOff val="35000"/>
                      </a:schemeClr>
                    </a:gs>
                    <a:gs pos="100000">
                      <a:schemeClr val="tx1">
                        <a:lumMod val="85000"/>
                        <a:lumOff val="15000"/>
                      </a:schemeClr>
                    </a:gs>
                  </a:gsLst>
                  <a:lin ang="5400000" scaled="0"/>
                </a:gradFill>
                <a:effectLst>
                  <a:innerShdw blurRad="63500" dist="25400" dir="10800000">
                    <a:schemeClr val="bg1">
                      <a:alpha val="50000"/>
                    </a:schemeClr>
                  </a:innerShdw>
                </a:effectLst>
                <a:latin typeface="+mn-lt"/>
                <a:ea typeface="+mn-ea"/>
                <a:cs typeface="+mn-cs"/>
              </a:defRPr>
            </a:lvl1pPr>
          </a:lstStyle>
          <a:p>
            <a:r>
              <a:rPr lang="en-US" smtClean="0"/>
              <a:t>Click icon to add picture</a:t>
            </a:r>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1828800" y="430306"/>
            <a:ext cx="5484813" cy="1143000"/>
          </a:xfrm>
        </p:spPr>
        <p:txBody>
          <a:bodyPr/>
          <a:lstStyle>
            <a:lvl1pPr>
              <a:defRPr>
                <a:effectLst/>
              </a:defRPr>
            </a:lvl1pPr>
          </a:lstStyle>
          <a:p>
            <a:r>
              <a:rPr lang="en-US" smtClean="0"/>
              <a:t>Click to edit Master title style</a:t>
            </a:r>
            <a:endParaRPr/>
          </a:p>
        </p:txBody>
      </p:sp>
      <p:sp>
        <p:nvSpPr>
          <p:cNvPr id="3" name="Vertical Text Placeholder 2"/>
          <p:cNvSpPr>
            <a:spLocks noGrp="1"/>
          </p:cNvSpPr>
          <p:nvPr>
            <p:ph type="body" orient="vert" idx="1"/>
          </p:nvPr>
        </p:nvSpPr>
        <p:spPr>
          <a:xfrm>
            <a:off x="673100" y="1747839"/>
            <a:ext cx="7823200" cy="4316411"/>
          </a:xfrm>
        </p:spPr>
        <p:txBody>
          <a:bodyPr vert="eaVert"/>
          <a:lstStyle>
            <a:lvl1pPr>
              <a:defRPr>
                <a:gradFill>
                  <a:gsLst>
                    <a:gs pos="50000">
                      <a:schemeClr val="tx1">
                        <a:lumMod val="65000"/>
                        <a:lumOff val="35000"/>
                      </a:schemeClr>
                    </a:gs>
                    <a:gs pos="100000">
                      <a:schemeClr val="tx1">
                        <a:lumMod val="85000"/>
                        <a:lumOff val="15000"/>
                      </a:schemeClr>
                    </a:gs>
                  </a:gsLst>
                  <a:lin ang="21594000" scaled="0"/>
                </a:gradFill>
                <a:effectLst/>
              </a:defRPr>
            </a:lvl1pPr>
            <a:lvl2pPr>
              <a:defRPr>
                <a:gradFill>
                  <a:gsLst>
                    <a:gs pos="50000">
                      <a:schemeClr val="tx1">
                        <a:lumMod val="65000"/>
                        <a:lumOff val="35000"/>
                      </a:schemeClr>
                    </a:gs>
                    <a:gs pos="100000">
                      <a:schemeClr val="tx1">
                        <a:lumMod val="85000"/>
                        <a:lumOff val="15000"/>
                      </a:schemeClr>
                    </a:gs>
                  </a:gsLst>
                  <a:lin ang="21594000" scaled="0"/>
                </a:gradFill>
                <a:effectLst/>
              </a:defRPr>
            </a:lvl2pPr>
            <a:lvl3pPr>
              <a:defRPr>
                <a:gradFill>
                  <a:gsLst>
                    <a:gs pos="50000">
                      <a:schemeClr val="tx1">
                        <a:lumMod val="65000"/>
                        <a:lumOff val="35000"/>
                      </a:schemeClr>
                    </a:gs>
                    <a:gs pos="100000">
                      <a:schemeClr val="tx1">
                        <a:lumMod val="85000"/>
                        <a:lumOff val="15000"/>
                      </a:schemeClr>
                    </a:gs>
                  </a:gsLst>
                  <a:lin ang="21594000" scaled="0"/>
                </a:gradFill>
                <a:effectLst/>
              </a:defRPr>
            </a:lvl3pPr>
            <a:lvl4pPr>
              <a:defRPr>
                <a:gradFill>
                  <a:gsLst>
                    <a:gs pos="50000">
                      <a:schemeClr val="tx1">
                        <a:lumMod val="65000"/>
                        <a:lumOff val="35000"/>
                      </a:schemeClr>
                    </a:gs>
                    <a:gs pos="100000">
                      <a:schemeClr val="tx1">
                        <a:lumMod val="85000"/>
                        <a:lumOff val="15000"/>
                      </a:schemeClr>
                    </a:gs>
                  </a:gsLst>
                  <a:lin ang="21594000" scaled="0"/>
                </a:gradFill>
                <a:effectLst/>
              </a:defRPr>
            </a:lvl4pPr>
            <a:lvl5pPr>
              <a:defRPr>
                <a:gradFill>
                  <a:gsLst>
                    <a:gs pos="50000">
                      <a:schemeClr val="tx1">
                        <a:lumMod val="65000"/>
                        <a:lumOff val="35000"/>
                      </a:schemeClr>
                    </a:gs>
                    <a:gs pos="100000">
                      <a:schemeClr val="tx1">
                        <a:lumMod val="85000"/>
                        <a:lumOff val="15000"/>
                      </a:schemeClr>
                    </a:gs>
                  </a:gsLst>
                  <a:lin ang="21594000" scaled="0"/>
                </a:gradFill>
                <a:effectLst/>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CE575880-8761-4F4B-BB8A-E83216FD9666}" type="datetimeFigureOut">
              <a:rPr lang="en-US" smtClean="0"/>
              <a:pPr/>
              <a:t>3/6/14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472082" y="389966"/>
            <a:ext cx="1524000" cy="5736198"/>
          </a:xfrm>
        </p:spPr>
        <p:txBody>
          <a:bodyPr vert="eaVert"/>
          <a:lstStyle>
            <a:lvl1pPr>
              <a:defRPr>
                <a:gradFill>
                  <a:gsLst>
                    <a:gs pos="50000">
                      <a:schemeClr val="tx1">
                        <a:lumMod val="65000"/>
                        <a:lumOff val="35000"/>
                      </a:schemeClr>
                    </a:gs>
                    <a:gs pos="100000">
                      <a:schemeClr val="tx1">
                        <a:lumMod val="85000"/>
                        <a:lumOff val="15000"/>
                      </a:schemeClr>
                    </a:gs>
                  </a:gsLst>
                  <a:lin ang="21594000" scaled="0"/>
                </a:gradFill>
              </a:defRPr>
            </a:lvl1pPr>
          </a:lstStyle>
          <a:p>
            <a:r>
              <a:rPr lang="en-US" smtClean="0"/>
              <a:t>Click to edit Master title style</a:t>
            </a:r>
            <a:endParaRPr/>
          </a:p>
        </p:txBody>
      </p:sp>
      <p:sp>
        <p:nvSpPr>
          <p:cNvPr id="3" name="Vertical Text Placeholder 2"/>
          <p:cNvSpPr>
            <a:spLocks noGrp="1"/>
          </p:cNvSpPr>
          <p:nvPr>
            <p:ph type="body" orient="vert" idx="1"/>
          </p:nvPr>
        </p:nvSpPr>
        <p:spPr>
          <a:xfrm>
            <a:off x="914399" y="644525"/>
            <a:ext cx="6399213" cy="5419726"/>
          </a:xfrm>
        </p:spPr>
        <p:txBody>
          <a:bodyPr vert="eaVert"/>
          <a:lstStyle>
            <a:lvl1pPr>
              <a:defRPr>
                <a:gradFill>
                  <a:gsLst>
                    <a:gs pos="50000">
                      <a:schemeClr val="tx1">
                        <a:lumMod val="65000"/>
                        <a:lumOff val="35000"/>
                      </a:schemeClr>
                    </a:gs>
                    <a:gs pos="100000">
                      <a:schemeClr val="tx1">
                        <a:lumMod val="85000"/>
                        <a:lumOff val="15000"/>
                      </a:schemeClr>
                    </a:gs>
                  </a:gsLst>
                  <a:lin ang="21594000" scaled="0"/>
                </a:gradFill>
                <a:effectLst/>
              </a:defRPr>
            </a:lvl1pPr>
            <a:lvl2pPr>
              <a:defRPr>
                <a:gradFill>
                  <a:gsLst>
                    <a:gs pos="50000">
                      <a:schemeClr val="tx1">
                        <a:lumMod val="65000"/>
                        <a:lumOff val="35000"/>
                      </a:schemeClr>
                    </a:gs>
                    <a:gs pos="100000">
                      <a:schemeClr val="tx1">
                        <a:lumMod val="85000"/>
                        <a:lumOff val="15000"/>
                      </a:schemeClr>
                    </a:gs>
                  </a:gsLst>
                  <a:lin ang="21594000" scaled="0"/>
                </a:gradFill>
                <a:effectLst/>
              </a:defRPr>
            </a:lvl2pPr>
            <a:lvl3pPr>
              <a:defRPr>
                <a:gradFill>
                  <a:gsLst>
                    <a:gs pos="50000">
                      <a:schemeClr val="tx1">
                        <a:lumMod val="65000"/>
                        <a:lumOff val="35000"/>
                      </a:schemeClr>
                    </a:gs>
                    <a:gs pos="100000">
                      <a:schemeClr val="tx1">
                        <a:lumMod val="85000"/>
                        <a:lumOff val="15000"/>
                      </a:schemeClr>
                    </a:gs>
                  </a:gsLst>
                  <a:lin ang="21594000" scaled="0"/>
                </a:gradFill>
                <a:effectLst/>
              </a:defRPr>
            </a:lvl3pPr>
            <a:lvl4pPr>
              <a:defRPr>
                <a:gradFill>
                  <a:gsLst>
                    <a:gs pos="50000">
                      <a:schemeClr val="tx1">
                        <a:lumMod val="65000"/>
                        <a:lumOff val="35000"/>
                      </a:schemeClr>
                    </a:gs>
                    <a:gs pos="100000">
                      <a:schemeClr val="tx1">
                        <a:lumMod val="85000"/>
                        <a:lumOff val="15000"/>
                      </a:schemeClr>
                    </a:gs>
                  </a:gsLst>
                  <a:lin ang="21594000" scaled="0"/>
                </a:gradFill>
                <a:effectLst/>
              </a:defRPr>
            </a:lvl4pPr>
            <a:lvl5pPr>
              <a:defRPr>
                <a:gradFill>
                  <a:gsLst>
                    <a:gs pos="50000">
                      <a:schemeClr val="tx1">
                        <a:lumMod val="65000"/>
                        <a:lumOff val="35000"/>
                      </a:schemeClr>
                    </a:gs>
                    <a:gs pos="100000">
                      <a:schemeClr val="tx1">
                        <a:lumMod val="85000"/>
                        <a:lumOff val="15000"/>
                      </a:schemeClr>
                    </a:gs>
                  </a:gsLst>
                  <a:lin ang="21594000" scaled="0"/>
                </a:gradFill>
                <a:effectLst/>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CE575880-8761-4F4B-BB8A-E83216FD9666}" type="datetimeFigureOut">
              <a:rPr lang="en-US" smtClean="0"/>
              <a:pPr/>
              <a:t>3/6/14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CE575880-8761-4F4B-BB8A-E83216FD9666}" type="datetimeFigureOut">
              <a:rPr lang="en-US" smtClean="0"/>
              <a:pPr/>
              <a:t>3/6/14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Slide with Picture">
    <p:spTree>
      <p:nvGrpSpPr>
        <p:cNvPr id="1" name=""/>
        <p:cNvGrpSpPr/>
        <p:nvPr/>
      </p:nvGrpSpPr>
      <p:grpSpPr>
        <a:xfrm>
          <a:off x="0" y="0"/>
          <a:ext cx="0" cy="0"/>
          <a:chOff x="0" y="0"/>
          <a:chExt cx="0" cy="0"/>
        </a:xfrm>
      </p:grpSpPr>
      <p:sp>
        <p:nvSpPr>
          <p:cNvPr id="10" name="Picture Placeholder 9"/>
          <p:cNvSpPr>
            <a:spLocks noGrp="1"/>
          </p:cNvSpPr>
          <p:nvPr>
            <p:ph type="pic" sz="quarter" idx="13"/>
          </p:nvPr>
        </p:nvSpPr>
        <p:spPr>
          <a:xfrm>
            <a:off x="1881187" y="631824"/>
            <a:ext cx="5407025" cy="3281363"/>
          </a:xfrm>
          <a:prstGeom prst="roundRect">
            <a:avLst>
              <a:gd name="adj" fmla="val 8881"/>
            </a:avLst>
          </a:prstGeom>
          <a:noFill/>
          <a:ln w="57150">
            <a:solidFill>
              <a:schemeClr val="bg1"/>
            </a:solidFill>
          </a:ln>
        </p:spPr>
        <p:style>
          <a:lnRef idx="1">
            <a:schemeClr val="accent1"/>
          </a:lnRef>
          <a:fillRef idx="3">
            <a:schemeClr val="accent1"/>
          </a:fillRef>
          <a:effectRef idx="2">
            <a:schemeClr val="accent1"/>
          </a:effectRef>
          <a:fontRef idx="none"/>
        </p:style>
        <p:txBody>
          <a:bodyPr/>
          <a:lstStyle>
            <a:lvl1pPr>
              <a:buNone/>
              <a:defRPr/>
            </a:lvl1pPr>
          </a:lstStyle>
          <a:p>
            <a:r>
              <a:rPr lang="en-US" smtClean="0"/>
              <a:t>Click icon to add picture</a:t>
            </a:r>
            <a:endParaRPr/>
          </a:p>
        </p:txBody>
      </p:sp>
      <p:sp>
        <p:nvSpPr>
          <p:cNvPr id="2" name="Title 1"/>
          <p:cNvSpPr>
            <a:spLocks noGrp="1"/>
          </p:cNvSpPr>
          <p:nvPr>
            <p:ph type="ctrTitle"/>
          </p:nvPr>
        </p:nvSpPr>
        <p:spPr>
          <a:xfrm>
            <a:off x="658368" y="4495800"/>
            <a:ext cx="7827264" cy="1219200"/>
          </a:xfrm>
        </p:spPr>
        <p:txBody>
          <a:bodyPr anchor="b" anchorCtr="0">
            <a:noAutofit/>
          </a:bodyPr>
          <a:lstStyle>
            <a:lvl1pPr>
              <a:lnSpc>
                <a:spcPts val="5200"/>
              </a:lnSpc>
              <a:defRPr sz="4800" b="1">
                <a:gradFill>
                  <a:gsLst>
                    <a:gs pos="50000">
                      <a:schemeClr val="tx1">
                        <a:lumMod val="65000"/>
                        <a:lumOff val="35000"/>
                      </a:schemeClr>
                    </a:gs>
                    <a:gs pos="100000">
                      <a:schemeClr val="tx1">
                        <a:lumMod val="85000"/>
                        <a:lumOff val="15000"/>
                      </a:schemeClr>
                    </a:gs>
                  </a:gsLst>
                  <a:lin ang="5400000" scaled="0"/>
                </a:gradFill>
                <a:effectLst/>
              </a:defRPr>
            </a:lvl1pPr>
          </a:lstStyle>
          <a:p>
            <a:r>
              <a:rPr lang="en-US" smtClean="0"/>
              <a:t>Click to edit Master title style</a:t>
            </a:r>
            <a:endParaRPr/>
          </a:p>
        </p:txBody>
      </p:sp>
      <p:sp>
        <p:nvSpPr>
          <p:cNvPr id="3" name="Subtitle 2"/>
          <p:cNvSpPr>
            <a:spLocks noGrp="1"/>
          </p:cNvSpPr>
          <p:nvPr>
            <p:ph type="subTitle" idx="1"/>
          </p:nvPr>
        </p:nvSpPr>
        <p:spPr>
          <a:xfrm>
            <a:off x="658368" y="5715000"/>
            <a:ext cx="7827264" cy="501000"/>
          </a:xfrm>
        </p:spPr>
        <p:txBody>
          <a:bodyPr>
            <a:normAutofit/>
          </a:bodyPr>
          <a:lstStyle>
            <a:lvl1pPr marL="0" indent="0" algn="ctr">
              <a:spcBef>
                <a:spcPts val="0"/>
              </a:spcBef>
              <a:buNone/>
              <a:defRPr sz="2000" b="1">
                <a:gradFill>
                  <a:gsLst>
                    <a:gs pos="50000">
                      <a:schemeClr val="tx1">
                        <a:lumMod val="65000"/>
                        <a:lumOff val="35000"/>
                      </a:schemeClr>
                    </a:gs>
                    <a:gs pos="100000">
                      <a:schemeClr val="tx1">
                        <a:lumMod val="85000"/>
                        <a:lumOff val="15000"/>
                      </a:schemeClr>
                    </a:gs>
                  </a:gsLst>
                  <a:lin ang="5400000" scaled="0"/>
                </a:gradFill>
                <a:effectLst/>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57200" y="6221132"/>
            <a:ext cx="2133600" cy="300318"/>
          </a:xfrm>
        </p:spPr>
        <p:txBody>
          <a:bodyPr/>
          <a:lstStyle>
            <a:lvl1pPr>
              <a:defRPr sz="1100" b="1">
                <a:solidFill>
                  <a:schemeClr val="tx1">
                    <a:lumMod val="50000"/>
                    <a:lumOff val="50000"/>
                  </a:schemeClr>
                </a:solidFill>
              </a:defRPr>
            </a:lvl1pPr>
          </a:lstStyle>
          <a:p>
            <a:fld id="{CE575880-8761-4F4B-BB8A-E83216FD9666}" type="datetimeFigureOut">
              <a:rPr lang="en-US" smtClean="0"/>
              <a:pPr/>
              <a:t>3/6/14</a:t>
            </a:fld>
            <a:endParaRPr lang="en-US"/>
          </a:p>
        </p:txBody>
      </p:sp>
      <p:sp>
        <p:nvSpPr>
          <p:cNvPr id="5" name="Footer Placeholder 4"/>
          <p:cNvSpPr>
            <a:spLocks noGrp="1"/>
          </p:cNvSpPr>
          <p:nvPr>
            <p:ph type="ftr" sz="quarter" idx="11"/>
          </p:nvPr>
        </p:nvSpPr>
        <p:spPr>
          <a:xfrm>
            <a:off x="3124200" y="6212541"/>
            <a:ext cx="2895600" cy="300318"/>
          </a:xfrm>
        </p:spPr>
        <p:txBody>
          <a:bodyPr/>
          <a:lstStyle>
            <a:lvl1pPr>
              <a:defRPr sz="1100" b="1">
                <a:solidFill>
                  <a:schemeClr val="tx1">
                    <a:lumMod val="50000"/>
                    <a:lumOff val="50000"/>
                  </a:schemeClr>
                </a:solidFill>
              </a:defRPr>
            </a:lvl1pPr>
          </a:lstStyle>
          <a:p>
            <a:endParaRPr lang="en-US"/>
          </a:p>
        </p:txBody>
      </p:sp>
      <p:sp>
        <p:nvSpPr>
          <p:cNvPr id="6" name="Slide Number Placeholder 5"/>
          <p:cNvSpPr>
            <a:spLocks noGrp="1"/>
          </p:cNvSpPr>
          <p:nvPr>
            <p:ph type="sldNum" sz="quarter" idx="12"/>
          </p:nvPr>
        </p:nvSpPr>
        <p:spPr>
          <a:xfrm>
            <a:off x="6553200" y="6212541"/>
            <a:ext cx="2133600" cy="300318"/>
          </a:xfrm>
        </p:spPr>
        <p:txBody>
          <a:bodyPr/>
          <a:lstStyle>
            <a:lvl1pPr>
              <a:defRPr sz="1400" b="1">
                <a:solidFill>
                  <a:schemeClr val="tx1">
                    <a:lumMod val="50000"/>
                    <a:lumOff val="50000"/>
                  </a:schemeClr>
                </a:solidFill>
              </a:defRPr>
            </a:lvl1pPr>
          </a:lstStyle>
          <a:p>
            <a:fld id="{56007F39-6297-E14A-A366-4172561B8178}"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3100" y="2424953"/>
            <a:ext cx="7823200" cy="1474788"/>
          </a:xfrm>
        </p:spPr>
        <p:txBody>
          <a:bodyPr anchor="b" anchorCtr="0"/>
          <a:lstStyle>
            <a:lvl1pPr algn="ctr">
              <a:defRPr sz="4800" b="1" cap="none" baseline="0">
                <a:effectLst/>
              </a:defRPr>
            </a:lvl1pPr>
          </a:lstStyle>
          <a:p>
            <a:r>
              <a:rPr lang="en-US" smtClean="0"/>
              <a:t>Click to edit Master title style</a:t>
            </a:r>
            <a:endParaRPr/>
          </a:p>
        </p:txBody>
      </p:sp>
      <p:sp>
        <p:nvSpPr>
          <p:cNvPr id="3" name="Text Placeholder 2"/>
          <p:cNvSpPr>
            <a:spLocks noGrp="1"/>
          </p:cNvSpPr>
          <p:nvPr>
            <p:ph type="body" idx="1"/>
          </p:nvPr>
        </p:nvSpPr>
        <p:spPr>
          <a:xfrm>
            <a:off x="673100" y="3913188"/>
            <a:ext cx="7823200" cy="554694"/>
          </a:xfrm>
        </p:spPr>
        <p:txBody>
          <a:bodyPr vert="horz" lIns="91440" tIns="45720" rIns="91440" bIns="45720" rtlCol="0">
            <a:normAutofit/>
          </a:bodyPr>
          <a:lstStyle>
            <a:lvl1pPr marL="0" indent="0" algn="ctr" defTabSz="914400" rtl="0" eaLnBrk="1" latinLnBrk="0" hangingPunct="1">
              <a:spcBef>
                <a:spcPts val="0"/>
              </a:spcBef>
              <a:buSzPct val="80000"/>
              <a:buFont typeface="Wingdings" pitchFamily="2" charset="2"/>
              <a:buNone/>
              <a:defRPr sz="2000" b="1" kern="1200">
                <a:gradFill>
                  <a:gsLst>
                    <a:gs pos="50000">
                      <a:schemeClr val="tx1">
                        <a:lumMod val="65000"/>
                        <a:lumOff val="35000"/>
                      </a:schemeClr>
                    </a:gs>
                    <a:gs pos="100000">
                      <a:schemeClr val="tx1">
                        <a:lumMod val="85000"/>
                        <a:lumOff val="15000"/>
                      </a:schemeClr>
                    </a:gs>
                  </a:gsLst>
                  <a:lin ang="5400000" scaled="0"/>
                </a:gradFill>
                <a:effectLst/>
                <a:latin typeface="+mn-lt"/>
                <a:ea typeface="+mn-ea"/>
                <a:cs typeface="+mn-cs"/>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E575880-8761-4F4B-BB8A-E83216FD9666}" type="datetimeFigureOut">
              <a:rPr lang="en-US" smtClean="0"/>
              <a:pPr/>
              <a:t>3/6/14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914400" y="1747838"/>
            <a:ext cx="3563470" cy="4316786"/>
          </a:xfrm>
        </p:spPr>
        <p:txBody>
          <a:bodyPr>
            <a:normAutofit/>
          </a:bodyPr>
          <a:lstStyle>
            <a:lvl1pPr>
              <a:spcBef>
                <a:spcPts val="1600"/>
              </a:spcBef>
              <a:defRPr sz="2200"/>
            </a:lvl1pPr>
            <a:lvl2pPr>
              <a:defRPr sz="20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Content Placeholder 3"/>
          <p:cNvSpPr>
            <a:spLocks noGrp="1"/>
          </p:cNvSpPr>
          <p:nvPr>
            <p:ph sz="half" idx="2"/>
          </p:nvPr>
        </p:nvSpPr>
        <p:spPr>
          <a:xfrm>
            <a:off x="4648199" y="1747838"/>
            <a:ext cx="3565526" cy="4316786"/>
          </a:xfrm>
        </p:spPr>
        <p:txBody>
          <a:bodyPr>
            <a:normAutofit/>
          </a:bodyPr>
          <a:lstStyle>
            <a:lvl1pPr>
              <a:spcBef>
                <a:spcPts val="1600"/>
              </a:spcBef>
              <a:defRPr sz="2200"/>
            </a:lvl1pPr>
            <a:lvl2pPr>
              <a:defRPr sz="20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CE575880-8761-4F4B-BB8A-E83216FD9666}" type="datetimeFigureOut">
              <a:rPr lang="en-US" smtClean="0"/>
              <a:pPr/>
              <a:t>3/6/14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914398" y="1515035"/>
            <a:ext cx="3566160" cy="639762"/>
          </a:xfrm>
        </p:spPr>
        <p:txBody>
          <a:bodyPr anchor="b"/>
          <a:lstStyle>
            <a:lvl1pPr marL="0" indent="0" algn="ctr">
              <a:spcBef>
                <a:spcPts val="0"/>
              </a:spcBef>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914398" y="2271713"/>
            <a:ext cx="3566160" cy="3792911"/>
          </a:xfrm>
        </p:spPr>
        <p:txBody>
          <a:bodyPr>
            <a:normAutofit/>
          </a:bodyPr>
          <a:lstStyle>
            <a:lvl1pPr>
              <a:defRPr sz="2200"/>
            </a:lvl1pPr>
            <a:lvl2pPr>
              <a:defRPr sz="20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Text Placeholder 4"/>
          <p:cNvSpPr>
            <a:spLocks noGrp="1"/>
          </p:cNvSpPr>
          <p:nvPr>
            <p:ph type="body" sz="quarter" idx="3"/>
          </p:nvPr>
        </p:nvSpPr>
        <p:spPr>
          <a:xfrm>
            <a:off x="4658471" y="1515035"/>
            <a:ext cx="3566160" cy="639762"/>
          </a:xfrm>
        </p:spPr>
        <p:txBody>
          <a:bodyPr anchor="b"/>
          <a:lstStyle>
            <a:lvl1pPr marL="0" indent="0" algn="ctr">
              <a:spcBef>
                <a:spcPts val="0"/>
              </a:spcBef>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58471" y="2271713"/>
            <a:ext cx="3566160" cy="3792911"/>
          </a:xfrm>
        </p:spPr>
        <p:txBody>
          <a:bodyPr>
            <a:normAutofit/>
          </a:bodyPr>
          <a:lstStyle>
            <a:lvl1pPr>
              <a:defRPr sz="2200"/>
            </a:lvl1pPr>
            <a:lvl2pPr>
              <a:defRPr sz="20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7" name="Date Placeholder 6"/>
          <p:cNvSpPr>
            <a:spLocks noGrp="1"/>
          </p:cNvSpPr>
          <p:nvPr>
            <p:ph type="dt" sz="half" idx="10"/>
          </p:nvPr>
        </p:nvSpPr>
        <p:spPr/>
        <p:txBody>
          <a:bodyPr/>
          <a:lstStyle/>
          <a:p>
            <a:fld id="{CE575880-8761-4F4B-BB8A-E83216FD9666}" type="datetimeFigureOut">
              <a:rPr lang="en-US" smtClean="0"/>
              <a:pPr/>
              <a:t>3/6/14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CE575880-8761-4F4B-BB8A-E83216FD9666}" type="datetimeFigureOut">
              <a:rPr lang="en-US" smtClean="0"/>
              <a:pPr/>
              <a:t>3/6/14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E575880-8761-4F4B-BB8A-E83216FD9666}" type="datetimeFigureOut">
              <a:rPr lang="en-US" smtClean="0"/>
              <a:pPr/>
              <a:t>3/6/14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91670" y="793376"/>
            <a:ext cx="3794760" cy="968189"/>
          </a:xfrm>
        </p:spPr>
        <p:txBody>
          <a:bodyPr anchor="b"/>
          <a:lstStyle>
            <a:lvl1pPr algn="l">
              <a:lnSpc>
                <a:spcPts val="4000"/>
              </a:lnSpc>
              <a:defRPr sz="3600" b="1"/>
            </a:lvl1pPr>
          </a:lstStyle>
          <a:p>
            <a:r>
              <a:rPr lang="en-US" smtClean="0"/>
              <a:t>Click to edit Master title style</a:t>
            </a:r>
            <a:endParaRPr/>
          </a:p>
        </p:txBody>
      </p:sp>
      <p:sp>
        <p:nvSpPr>
          <p:cNvPr id="3" name="Content Placeholder 2"/>
          <p:cNvSpPr>
            <a:spLocks noGrp="1"/>
          </p:cNvSpPr>
          <p:nvPr>
            <p:ph idx="1"/>
          </p:nvPr>
        </p:nvSpPr>
        <p:spPr>
          <a:xfrm>
            <a:off x="4800600" y="658906"/>
            <a:ext cx="3794760" cy="5405719"/>
          </a:xfrm>
        </p:spPr>
        <p:txBody>
          <a:bodyPr>
            <a:normAutofit/>
          </a:bodyPr>
          <a:lstStyle>
            <a:lvl1pPr>
              <a:spcBef>
                <a:spcPts val="2000"/>
              </a:spcBef>
              <a:defRPr sz="2200">
                <a:effectLst/>
              </a:defRPr>
            </a:lvl1pPr>
            <a:lvl2pPr>
              <a:spcBef>
                <a:spcPts val="2000"/>
              </a:spcBef>
              <a:defRPr sz="2000">
                <a:effectLst/>
              </a:defRPr>
            </a:lvl2pPr>
            <a:lvl3pPr>
              <a:spcBef>
                <a:spcPts val="2000"/>
              </a:spcBef>
              <a:defRPr sz="1800">
                <a:effectLst/>
              </a:defRPr>
            </a:lvl3pPr>
            <a:lvl4pPr>
              <a:spcBef>
                <a:spcPts val="2000"/>
              </a:spcBef>
              <a:defRPr sz="1800">
                <a:effectLst/>
              </a:defRPr>
            </a:lvl4pPr>
            <a:lvl5pPr>
              <a:spcBef>
                <a:spcPts val="2000"/>
              </a:spcBef>
              <a:defRPr sz="1800">
                <a:effectLst/>
              </a:defRPr>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Text Placeholder 3"/>
          <p:cNvSpPr>
            <a:spLocks noGrp="1"/>
          </p:cNvSpPr>
          <p:nvPr>
            <p:ph type="body" sz="half" idx="2"/>
          </p:nvPr>
        </p:nvSpPr>
        <p:spPr>
          <a:xfrm>
            <a:off x="591670" y="1748118"/>
            <a:ext cx="3794760" cy="3814482"/>
          </a:xfrm>
        </p:spPr>
        <p:txBody>
          <a:bodyPr>
            <a:normAutofit/>
          </a:bodyPr>
          <a:lstStyle>
            <a:lvl1pPr marL="0" indent="0">
              <a:lnSpc>
                <a:spcPct val="110000"/>
              </a:lnSpc>
              <a:buNone/>
              <a:defRPr sz="2000">
                <a:effectLst/>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E575880-8761-4F4B-BB8A-E83216FD9666}" type="datetimeFigureOut">
              <a:rPr lang="en-US" smtClean="0"/>
              <a:pPr/>
              <a:t>3/6/14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6007F39-6297-E14A-A366-4172561B8178}"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914400" y="228601"/>
            <a:ext cx="7313613" cy="1264024"/>
          </a:xfrm>
          <a:prstGeom prst="rect">
            <a:avLst/>
          </a:prstGeom>
          <a:scene3d>
            <a:camera prst="orthographicFront"/>
            <a:lightRig rig="chilly" dir="t"/>
          </a:scene3d>
          <a:sp3d extrusionH="12700">
            <a:extrusionClr>
              <a:schemeClr val="bg1"/>
            </a:extrusionClr>
          </a:sp3d>
        </p:spPr>
        <p:txBody>
          <a:bodyPr vert="horz" lIns="91440" tIns="45720" rIns="91440" bIns="45720" rtlCol="0" anchor="ctr">
            <a:noAutofit/>
            <a:sp3d extrusionH="12700">
              <a:extrusionClr>
                <a:schemeClr val="bg1"/>
              </a:extrusionClr>
            </a:sp3d>
          </a:bodyPr>
          <a:lstStyle/>
          <a:p>
            <a:r>
              <a:rPr lang="en-US" smtClean="0"/>
              <a:t>Click to edit Master title style</a:t>
            </a:r>
            <a:endParaRPr/>
          </a:p>
        </p:txBody>
      </p:sp>
      <p:sp>
        <p:nvSpPr>
          <p:cNvPr id="3" name="Text Placeholder 2"/>
          <p:cNvSpPr>
            <a:spLocks noGrp="1"/>
          </p:cNvSpPr>
          <p:nvPr>
            <p:ph type="body" idx="1"/>
          </p:nvPr>
        </p:nvSpPr>
        <p:spPr>
          <a:xfrm>
            <a:off x="914400" y="1747838"/>
            <a:ext cx="7313613" cy="4303338"/>
          </a:xfrm>
          <a:prstGeom prst="rect">
            <a:avLst/>
          </a:prstGeom>
          <a:effectLst/>
        </p:spPr>
        <p:txBody>
          <a:bodyPr vert="horz" lIns="91440" tIns="45720" rIns="91440" bIns="45720" rtlCol="0">
            <a:normAutofit/>
            <a:scene3d>
              <a:camera prst="orthographicFront"/>
              <a:lightRig rig="chilly" dir="t"/>
            </a:scene3d>
            <a:sp3d extrusionH="6350">
              <a:extrusionClr>
                <a:schemeClr val="bg1"/>
              </a:extrusionClr>
            </a:sp3d>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2"/>
          </p:nvPr>
        </p:nvSpPr>
        <p:spPr>
          <a:xfrm>
            <a:off x="457200" y="6225988"/>
            <a:ext cx="2133600" cy="277906"/>
          </a:xfrm>
          <a:prstGeom prst="rect">
            <a:avLst/>
          </a:prstGeom>
        </p:spPr>
        <p:txBody>
          <a:bodyPr vert="horz" lIns="91440" tIns="45720" rIns="91440" bIns="45720" rtlCol="0" anchor="ctr"/>
          <a:lstStyle>
            <a:lvl1pPr marL="0" algn="l" defTabSz="914400" rtl="0" eaLnBrk="1" latinLnBrk="0" hangingPunct="1">
              <a:defRPr sz="1100" b="1" kern="1200">
                <a:solidFill>
                  <a:schemeClr val="tx1">
                    <a:lumMod val="50000"/>
                    <a:lumOff val="50000"/>
                  </a:schemeClr>
                </a:solidFill>
                <a:latin typeface="+mn-lt"/>
                <a:ea typeface="+mn-ea"/>
                <a:cs typeface="+mn-cs"/>
              </a:defRPr>
            </a:lvl1pPr>
          </a:lstStyle>
          <a:p>
            <a:fld id="{CE575880-8761-4F4B-BB8A-E83216FD9666}" type="datetimeFigureOut">
              <a:rPr lang="en-US" smtClean="0"/>
              <a:pPr/>
              <a:t>3/6/14</a:t>
            </a:fld>
            <a:endParaRPr lang="en-US"/>
          </a:p>
        </p:txBody>
      </p:sp>
      <p:sp>
        <p:nvSpPr>
          <p:cNvPr id="5" name="Footer Placeholder 4"/>
          <p:cNvSpPr>
            <a:spLocks noGrp="1"/>
          </p:cNvSpPr>
          <p:nvPr>
            <p:ph type="ftr" sz="quarter" idx="3"/>
          </p:nvPr>
        </p:nvSpPr>
        <p:spPr>
          <a:xfrm>
            <a:off x="3124200" y="6225988"/>
            <a:ext cx="2895600" cy="277906"/>
          </a:xfrm>
          <a:prstGeom prst="rect">
            <a:avLst/>
          </a:prstGeom>
        </p:spPr>
        <p:txBody>
          <a:bodyPr vert="horz" lIns="91440" tIns="45720" rIns="91440" bIns="45720" rtlCol="0" anchor="ctr"/>
          <a:lstStyle>
            <a:lvl1pPr marL="0" algn="ctr" defTabSz="914400" rtl="0" eaLnBrk="1" latinLnBrk="0" hangingPunct="1">
              <a:defRPr sz="1100" b="1" kern="1200">
                <a:solidFill>
                  <a:schemeClr val="tx1">
                    <a:lumMod val="50000"/>
                    <a:lumOff val="50000"/>
                  </a:schemeClr>
                </a:solidFill>
                <a:latin typeface="+mn-lt"/>
                <a:ea typeface="+mn-ea"/>
                <a:cs typeface="+mn-cs"/>
              </a:defRPr>
            </a:lvl1pPr>
          </a:lstStyle>
          <a:p>
            <a:endParaRPr lang="en-US"/>
          </a:p>
        </p:txBody>
      </p:sp>
      <p:sp>
        <p:nvSpPr>
          <p:cNvPr id="6" name="Slide Number Placeholder 5"/>
          <p:cNvSpPr>
            <a:spLocks noGrp="1"/>
          </p:cNvSpPr>
          <p:nvPr>
            <p:ph type="sldNum" sz="quarter" idx="4"/>
          </p:nvPr>
        </p:nvSpPr>
        <p:spPr>
          <a:xfrm>
            <a:off x="6553200" y="6225988"/>
            <a:ext cx="2133600" cy="277906"/>
          </a:xfrm>
          <a:prstGeom prst="rect">
            <a:avLst/>
          </a:prstGeom>
        </p:spPr>
        <p:txBody>
          <a:bodyPr vert="horz" lIns="91440" tIns="45720" rIns="91440" bIns="45720" rtlCol="0" anchor="ctr"/>
          <a:lstStyle>
            <a:lvl1pPr marL="0" algn="r" defTabSz="914400" rtl="0" eaLnBrk="1" latinLnBrk="0" hangingPunct="1">
              <a:defRPr sz="1400" b="1" kern="1200">
                <a:solidFill>
                  <a:schemeClr val="tx1">
                    <a:lumMod val="50000"/>
                    <a:lumOff val="50000"/>
                  </a:schemeClr>
                </a:solidFill>
                <a:latin typeface="+mn-lt"/>
                <a:ea typeface="+mn-ea"/>
                <a:cs typeface="+mn-cs"/>
              </a:defRPr>
            </a:lvl1pPr>
          </a:lstStyle>
          <a:p>
            <a:fld id="{56007F39-6297-E14A-A366-4172561B8178}"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93" r:id="rId1"/>
    <p:sldLayoutId id="2147483694" r:id="rId2"/>
    <p:sldLayoutId id="2147483695" r:id="rId3"/>
    <p:sldLayoutId id="2147483696" r:id="rId4"/>
    <p:sldLayoutId id="2147483697" r:id="rId5"/>
    <p:sldLayoutId id="2147483698" r:id="rId6"/>
    <p:sldLayoutId id="2147483699" r:id="rId7"/>
    <p:sldLayoutId id="2147483700" r:id="rId8"/>
    <p:sldLayoutId id="2147483701" r:id="rId9"/>
    <p:sldLayoutId id="2147483702" r:id="rId10"/>
    <p:sldLayoutId id="2147483703" r:id="rId11"/>
    <p:sldLayoutId id="2147483704" r:id="rId12"/>
  </p:sldLayoutIdLst>
  <p:txStyles>
    <p:titleStyle>
      <a:lvl1pPr algn="ctr" defTabSz="914400" rtl="0" eaLnBrk="1" latinLnBrk="0" hangingPunct="1">
        <a:lnSpc>
          <a:spcPts val="5600"/>
        </a:lnSpc>
        <a:spcBef>
          <a:spcPct val="0"/>
        </a:spcBef>
        <a:buNone/>
        <a:defRPr sz="5400" b="1" kern="1200" baseline="0">
          <a:gradFill>
            <a:gsLst>
              <a:gs pos="50000">
                <a:schemeClr val="tx1">
                  <a:lumMod val="65000"/>
                  <a:lumOff val="35000"/>
                </a:schemeClr>
              </a:gs>
              <a:gs pos="100000">
                <a:schemeClr val="tx1">
                  <a:lumMod val="85000"/>
                  <a:lumOff val="15000"/>
                </a:schemeClr>
              </a:gs>
            </a:gsLst>
            <a:lin ang="5400000" scaled="0"/>
          </a:gradFill>
          <a:effectLst/>
          <a:latin typeface="+mj-lt"/>
          <a:ea typeface="+mj-ea"/>
          <a:cs typeface="+mj-cs"/>
        </a:defRPr>
      </a:lvl1pPr>
    </p:titleStyle>
    <p:bodyStyle>
      <a:lvl1pPr marL="342900" indent="-342900" algn="l" defTabSz="914400" rtl="0" eaLnBrk="1" latinLnBrk="0" hangingPunct="1">
        <a:spcBef>
          <a:spcPts val="2000"/>
        </a:spcBef>
        <a:buSzPct val="80000"/>
        <a:buFont typeface="Wingdings" pitchFamily="2" charset="2"/>
        <a:buChar char="l"/>
        <a:defRPr sz="2400" kern="1200">
          <a:gradFill>
            <a:gsLst>
              <a:gs pos="50000">
                <a:schemeClr val="tx1">
                  <a:lumMod val="65000"/>
                  <a:lumOff val="35000"/>
                </a:schemeClr>
              </a:gs>
              <a:gs pos="100000">
                <a:schemeClr val="tx1">
                  <a:lumMod val="85000"/>
                  <a:lumOff val="15000"/>
                </a:schemeClr>
              </a:gs>
            </a:gsLst>
            <a:lin ang="5400000" scaled="0"/>
          </a:gradFill>
          <a:effectLst/>
          <a:latin typeface="+mn-lt"/>
          <a:ea typeface="+mn-ea"/>
          <a:cs typeface="+mn-cs"/>
        </a:defRPr>
      </a:lvl1pPr>
      <a:lvl2pPr marL="685800" indent="-336550" algn="l" defTabSz="914400" rtl="0" eaLnBrk="1" latinLnBrk="0" hangingPunct="1">
        <a:spcBef>
          <a:spcPct val="20000"/>
        </a:spcBef>
        <a:buSzPct val="80000"/>
        <a:buFont typeface="Wingdings" pitchFamily="2" charset="2"/>
        <a:buChar char="l"/>
        <a:defRPr sz="2200" kern="1200">
          <a:gradFill>
            <a:gsLst>
              <a:gs pos="50000">
                <a:schemeClr val="tx1">
                  <a:lumMod val="65000"/>
                  <a:lumOff val="35000"/>
                </a:schemeClr>
              </a:gs>
              <a:gs pos="100000">
                <a:schemeClr val="tx1">
                  <a:lumMod val="85000"/>
                  <a:lumOff val="15000"/>
                </a:schemeClr>
              </a:gs>
            </a:gsLst>
            <a:lin ang="5400000" scaled="0"/>
          </a:gradFill>
          <a:effectLst/>
          <a:latin typeface="+mn-lt"/>
          <a:ea typeface="+mn-ea"/>
          <a:cs typeface="+mn-cs"/>
        </a:defRPr>
      </a:lvl2pPr>
      <a:lvl3pPr marL="1035050" indent="-349250" algn="l" defTabSz="914400" rtl="0" eaLnBrk="1" latinLnBrk="0" hangingPunct="1">
        <a:spcBef>
          <a:spcPct val="20000"/>
        </a:spcBef>
        <a:buSzPct val="80000"/>
        <a:buFont typeface="Wingdings" pitchFamily="2" charset="2"/>
        <a:buChar char="l"/>
        <a:defRPr sz="2000" kern="1200">
          <a:gradFill>
            <a:gsLst>
              <a:gs pos="50000">
                <a:schemeClr val="tx1">
                  <a:lumMod val="65000"/>
                  <a:lumOff val="35000"/>
                </a:schemeClr>
              </a:gs>
              <a:gs pos="100000">
                <a:schemeClr val="tx1">
                  <a:lumMod val="85000"/>
                  <a:lumOff val="15000"/>
                </a:schemeClr>
              </a:gs>
            </a:gsLst>
            <a:lin ang="5400000" scaled="0"/>
          </a:gradFill>
          <a:effectLst/>
          <a:latin typeface="+mn-lt"/>
          <a:ea typeface="+mn-ea"/>
          <a:cs typeface="+mn-cs"/>
        </a:defRPr>
      </a:lvl3pPr>
      <a:lvl4pPr marL="1371600" indent="-336550" algn="l" defTabSz="914400" rtl="0" eaLnBrk="1" latinLnBrk="0" hangingPunct="1">
        <a:spcBef>
          <a:spcPct val="20000"/>
        </a:spcBef>
        <a:buSzPct val="80000"/>
        <a:buFont typeface="Wingdings" pitchFamily="2" charset="2"/>
        <a:buChar char="l"/>
        <a:defRPr sz="1800" kern="1200">
          <a:gradFill>
            <a:gsLst>
              <a:gs pos="50000">
                <a:schemeClr val="tx1">
                  <a:lumMod val="65000"/>
                  <a:lumOff val="35000"/>
                </a:schemeClr>
              </a:gs>
              <a:gs pos="100000">
                <a:schemeClr val="tx1">
                  <a:lumMod val="85000"/>
                  <a:lumOff val="15000"/>
                </a:schemeClr>
              </a:gs>
            </a:gsLst>
            <a:lin ang="5400000" scaled="0"/>
          </a:gradFill>
          <a:effectLst/>
          <a:latin typeface="+mn-lt"/>
          <a:ea typeface="+mn-ea"/>
          <a:cs typeface="+mn-cs"/>
        </a:defRPr>
      </a:lvl4pPr>
      <a:lvl5pPr marL="1720850" indent="-349250" algn="l" defTabSz="914400" rtl="0" eaLnBrk="1" latinLnBrk="0" hangingPunct="1">
        <a:spcBef>
          <a:spcPct val="20000"/>
        </a:spcBef>
        <a:buSzPct val="80000"/>
        <a:buFont typeface="Wingdings" pitchFamily="2" charset="2"/>
        <a:buChar char="l"/>
        <a:defRPr sz="1800" kern="1200">
          <a:gradFill>
            <a:gsLst>
              <a:gs pos="50000">
                <a:schemeClr val="tx1">
                  <a:lumMod val="65000"/>
                  <a:lumOff val="35000"/>
                </a:schemeClr>
              </a:gs>
              <a:gs pos="100000">
                <a:schemeClr val="tx1">
                  <a:lumMod val="85000"/>
                  <a:lumOff val="15000"/>
                </a:schemeClr>
              </a:gs>
            </a:gsLst>
            <a:lin ang="5400000" scaled="0"/>
          </a:gradFill>
          <a:effectLst/>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Environmental chemistry</a:t>
            </a:r>
            <a:endParaRPr lang="en-US" dirty="0"/>
          </a:p>
        </p:txBody>
      </p:sp>
      <p:sp>
        <p:nvSpPr>
          <p:cNvPr id="3" name="Subtitle 2"/>
          <p:cNvSpPr>
            <a:spLocks noGrp="1"/>
          </p:cNvSpPr>
          <p:nvPr>
            <p:ph type="subTitle" idx="1"/>
          </p:nvPr>
        </p:nvSpPr>
        <p:spPr/>
        <p:txBody>
          <a:bodyPr>
            <a:normAutofit/>
          </a:bodyPr>
          <a:lstStyle/>
          <a:p>
            <a:r>
              <a:rPr lang="en-US" sz="7200" dirty="0" smtClean="0"/>
              <a:t>Waste</a:t>
            </a:r>
            <a:endParaRPr lang="en-US" sz="7200" dirty="0"/>
          </a:p>
        </p:txBody>
      </p:sp>
    </p:spTree>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56236" y="228601"/>
            <a:ext cx="8332790" cy="1264024"/>
          </a:xfrm>
        </p:spPr>
        <p:txBody>
          <a:bodyPr/>
          <a:lstStyle/>
          <a:p>
            <a:r>
              <a:rPr lang="en-US" sz="4800" dirty="0" smtClean="0"/>
              <a:t>radioactive waste – high level</a:t>
            </a:r>
            <a:endParaRPr lang="en-US" sz="4800" dirty="0"/>
          </a:p>
        </p:txBody>
      </p:sp>
      <p:graphicFrame>
        <p:nvGraphicFramePr>
          <p:cNvPr id="4" name="Content Placeholder 3"/>
          <p:cNvGraphicFramePr>
            <a:graphicFrameLocks noGrp="1"/>
          </p:cNvGraphicFramePr>
          <p:nvPr>
            <p:ph idx="1"/>
          </p:nvPr>
        </p:nvGraphicFramePr>
        <p:xfrm>
          <a:off x="356236" y="1492627"/>
          <a:ext cx="8547132" cy="4991057"/>
        </p:xfrm>
        <a:graphic>
          <a:graphicData uri="http://schemas.openxmlformats.org/drawingml/2006/table">
            <a:tbl>
              <a:tblPr firstRow="1" bandRow="1">
                <a:tableStyleId>{ED083AE6-46FA-4A59-8FB0-9F97EB10719F}</a:tableStyleId>
              </a:tblPr>
              <a:tblGrid>
                <a:gridCol w="2059681"/>
                <a:gridCol w="6487451"/>
              </a:tblGrid>
              <a:tr h="1151782">
                <a:tc>
                  <a:txBody>
                    <a:bodyPr/>
                    <a:lstStyle/>
                    <a:p>
                      <a:pPr marL="0" marR="0">
                        <a:spcBef>
                          <a:spcPts val="0"/>
                        </a:spcBef>
                        <a:spcAft>
                          <a:spcPts val="0"/>
                        </a:spcAft>
                      </a:pPr>
                      <a:r>
                        <a:rPr lang="en-US" sz="2000" dirty="0"/>
                        <a:t>characteristics</a:t>
                      </a:r>
                      <a:endParaRPr lang="en-US" sz="2000" dirty="0">
                        <a:latin typeface="Arial"/>
                        <a:ea typeface="Times New Roman"/>
                        <a:cs typeface="Arial"/>
                      </a:endParaRPr>
                    </a:p>
                  </a:txBody>
                  <a:tcPr marL="68580" marR="68580" marT="0" marB="0"/>
                </a:tc>
                <a:tc>
                  <a:txBody>
                    <a:bodyPr/>
                    <a:lstStyle/>
                    <a:p>
                      <a:pPr marL="342900" marR="0" lvl="0" indent="-342900">
                        <a:spcBef>
                          <a:spcPts val="0"/>
                        </a:spcBef>
                        <a:spcAft>
                          <a:spcPts val="0"/>
                        </a:spcAft>
                        <a:buFont typeface="Symbol"/>
                        <a:buChar char=""/>
                      </a:pPr>
                      <a:r>
                        <a:rPr lang="en-US" sz="2000"/>
                        <a:t>long half-life, high activity and low volume</a:t>
                      </a:r>
                    </a:p>
                    <a:p>
                      <a:pPr marL="342900" marR="0" lvl="0" indent="-342900">
                        <a:spcBef>
                          <a:spcPts val="0"/>
                        </a:spcBef>
                        <a:spcAft>
                          <a:spcPts val="0"/>
                        </a:spcAft>
                        <a:buFont typeface="Symbol"/>
                        <a:buChar char=""/>
                      </a:pPr>
                      <a:r>
                        <a:rPr lang="en-US" sz="2000"/>
                        <a:t>very hot</a:t>
                      </a:r>
                      <a:endParaRPr lang="en-US" sz="2000">
                        <a:latin typeface="Arial"/>
                        <a:ea typeface="Times New Roman"/>
                        <a:cs typeface="Arial"/>
                      </a:endParaRPr>
                    </a:p>
                  </a:txBody>
                  <a:tcPr marL="68580" marR="68580" marT="0" marB="0"/>
                </a:tc>
              </a:tr>
              <a:tr h="1151782">
                <a:tc>
                  <a:txBody>
                    <a:bodyPr/>
                    <a:lstStyle/>
                    <a:p>
                      <a:pPr marL="0" marR="0">
                        <a:spcBef>
                          <a:spcPts val="0"/>
                        </a:spcBef>
                        <a:spcAft>
                          <a:spcPts val="0"/>
                        </a:spcAft>
                      </a:pPr>
                      <a:r>
                        <a:rPr lang="en-US" sz="2000"/>
                        <a:t>sources</a:t>
                      </a:r>
                      <a:endParaRPr lang="en-US" sz="2000">
                        <a:latin typeface="Arial"/>
                        <a:ea typeface="Times New Roman"/>
                        <a:cs typeface="Arial"/>
                      </a:endParaRPr>
                    </a:p>
                  </a:txBody>
                  <a:tcPr marL="68580" marR="68580" marT="0" marB="0"/>
                </a:tc>
                <a:tc>
                  <a:txBody>
                    <a:bodyPr/>
                    <a:lstStyle/>
                    <a:p>
                      <a:pPr marL="342900" marR="0" lvl="0" indent="-342900">
                        <a:spcBef>
                          <a:spcPts val="0"/>
                        </a:spcBef>
                        <a:spcAft>
                          <a:spcPts val="0"/>
                        </a:spcAft>
                        <a:buFont typeface="Symbol"/>
                        <a:buChar char=""/>
                      </a:pPr>
                      <a:r>
                        <a:rPr lang="en-US" sz="2000" dirty="0"/>
                        <a:t>used nuclear fuels from nuclear reactors, </a:t>
                      </a:r>
                    </a:p>
                    <a:p>
                      <a:pPr marL="342900" marR="0" lvl="0" indent="-342900">
                        <a:spcBef>
                          <a:spcPts val="0"/>
                        </a:spcBef>
                        <a:spcAft>
                          <a:spcPts val="0"/>
                        </a:spcAft>
                        <a:buFont typeface="Symbol"/>
                        <a:buChar char=""/>
                      </a:pPr>
                      <a:r>
                        <a:rPr lang="en-US" sz="2000" dirty="0"/>
                        <a:t>waste products from processing used fuel</a:t>
                      </a:r>
                    </a:p>
                    <a:p>
                      <a:pPr marL="342900" marR="0" lvl="0" indent="-342900">
                        <a:spcBef>
                          <a:spcPts val="0"/>
                        </a:spcBef>
                        <a:spcAft>
                          <a:spcPts val="0"/>
                        </a:spcAft>
                        <a:buFont typeface="Symbol"/>
                        <a:buChar char=""/>
                      </a:pPr>
                      <a:r>
                        <a:rPr lang="en-US" sz="2000" dirty="0"/>
                        <a:t>nuclear weapons</a:t>
                      </a:r>
                      <a:endParaRPr lang="en-US" sz="2000" dirty="0">
                        <a:latin typeface="Arial"/>
                        <a:ea typeface="Times New Roman"/>
                        <a:cs typeface="Arial"/>
                      </a:endParaRPr>
                    </a:p>
                  </a:txBody>
                  <a:tcPr marL="68580" marR="68580" marT="0" marB="0"/>
                </a:tc>
              </a:tr>
              <a:tr h="1151782">
                <a:tc>
                  <a:txBody>
                    <a:bodyPr/>
                    <a:lstStyle/>
                    <a:p>
                      <a:pPr marL="0" marR="0">
                        <a:spcBef>
                          <a:spcPts val="0"/>
                        </a:spcBef>
                        <a:spcAft>
                          <a:spcPts val="0"/>
                        </a:spcAft>
                      </a:pPr>
                      <a:r>
                        <a:rPr lang="en-US" sz="2000"/>
                        <a:t>storage/disposal</a:t>
                      </a:r>
                      <a:endParaRPr lang="en-US" sz="2000">
                        <a:latin typeface="Arial"/>
                        <a:ea typeface="Times New Roman"/>
                        <a:cs typeface="Arial"/>
                      </a:endParaRPr>
                    </a:p>
                  </a:txBody>
                  <a:tcPr marL="68580" marR="68580" marT="0" marB="0"/>
                </a:tc>
                <a:tc>
                  <a:txBody>
                    <a:bodyPr/>
                    <a:lstStyle/>
                    <a:p>
                      <a:pPr marL="0" marR="0">
                        <a:spcBef>
                          <a:spcPts val="0"/>
                        </a:spcBef>
                        <a:spcAft>
                          <a:spcPts val="0"/>
                        </a:spcAft>
                        <a:tabLst>
                          <a:tab pos="355600" algn="l"/>
                          <a:tab pos="711200" algn="l"/>
                          <a:tab pos="1066800" algn="l"/>
                          <a:tab pos="1422400" algn="l"/>
                          <a:tab pos="1778000" algn="l"/>
                          <a:tab pos="2133600" algn="l"/>
                          <a:tab pos="2489200" algn="l"/>
                          <a:tab pos="2844800" algn="l"/>
                          <a:tab pos="3200400" algn="l"/>
                          <a:tab pos="3556000" algn="l"/>
                          <a:tab pos="3911600" algn="l"/>
                          <a:tab pos="4267200" algn="l"/>
                        </a:tabLst>
                      </a:pPr>
                      <a:r>
                        <a:rPr lang="en-US" sz="2000" dirty="0"/>
                        <a:t>is vitrified (made into glass) which is sealed in steel containers and then buried underground in granite rock or in deep </a:t>
                      </a:r>
                      <a:r>
                        <a:rPr lang="en-US" sz="2000" dirty="0" smtClean="0"/>
                        <a:t>mines which are geologically stable; </a:t>
                      </a:r>
                      <a:endParaRPr lang="en-US" sz="2000" dirty="0">
                        <a:latin typeface="Geneva"/>
                        <a:ea typeface="Times New Roman"/>
                        <a:cs typeface="Geneva"/>
                      </a:endParaRPr>
                    </a:p>
                  </a:txBody>
                  <a:tcPr marL="68580" marR="68580" marT="0" marB="0"/>
                </a:tc>
              </a:tr>
              <a:tr h="1535711">
                <a:tc>
                  <a:txBody>
                    <a:bodyPr/>
                    <a:lstStyle/>
                    <a:p>
                      <a:pPr marL="0" marR="0">
                        <a:spcBef>
                          <a:spcPts val="0"/>
                        </a:spcBef>
                        <a:spcAft>
                          <a:spcPts val="0"/>
                        </a:spcAft>
                      </a:pPr>
                      <a:r>
                        <a:rPr lang="en-US" sz="2000"/>
                        <a:t>issues</a:t>
                      </a:r>
                      <a:endParaRPr lang="en-US" sz="2000">
                        <a:latin typeface="Arial"/>
                        <a:ea typeface="Times New Roman"/>
                        <a:cs typeface="Arial"/>
                      </a:endParaRPr>
                    </a:p>
                  </a:txBody>
                  <a:tcPr marL="68580" marR="68580" marT="0" marB="0"/>
                </a:tc>
                <a:tc>
                  <a:txBody>
                    <a:bodyPr/>
                    <a:lstStyle/>
                    <a:p>
                      <a:pPr marL="342900" marR="0" lvl="0" indent="-342900">
                        <a:spcBef>
                          <a:spcPts val="0"/>
                        </a:spcBef>
                        <a:spcAft>
                          <a:spcPts val="0"/>
                        </a:spcAft>
                        <a:buFont typeface="Symbol"/>
                        <a:buChar char=""/>
                      </a:pPr>
                      <a:r>
                        <a:rPr lang="en-US" sz="2000" dirty="0"/>
                        <a:t>may still leak into water table; </a:t>
                      </a:r>
                    </a:p>
                    <a:p>
                      <a:pPr marL="342900" marR="0" lvl="0" indent="-342900">
                        <a:spcBef>
                          <a:spcPts val="0"/>
                        </a:spcBef>
                        <a:spcAft>
                          <a:spcPts val="0"/>
                        </a:spcAft>
                        <a:buFont typeface="Symbol"/>
                        <a:buChar char=""/>
                      </a:pPr>
                      <a:r>
                        <a:rPr lang="en-US" sz="2000" dirty="0"/>
                        <a:t>remains active for a very long time; </a:t>
                      </a:r>
                    </a:p>
                    <a:p>
                      <a:pPr marL="342900" marR="0" lvl="0" indent="-342900">
                        <a:spcBef>
                          <a:spcPts val="0"/>
                        </a:spcBef>
                        <a:spcAft>
                          <a:spcPts val="0"/>
                        </a:spcAft>
                        <a:buFont typeface="Symbol"/>
                        <a:buChar char=""/>
                      </a:pPr>
                      <a:r>
                        <a:rPr lang="en-US" sz="2000" dirty="0"/>
                        <a:t>geological instability (e.g. earthquakes); </a:t>
                      </a:r>
                    </a:p>
                    <a:p>
                      <a:pPr marL="342900" marR="0" lvl="0" indent="-342900">
                        <a:spcBef>
                          <a:spcPts val="0"/>
                        </a:spcBef>
                        <a:spcAft>
                          <a:spcPts val="0"/>
                        </a:spcAft>
                        <a:buFont typeface="Symbol"/>
                        <a:buChar char=""/>
                      </a:pPr>
                      <a:r>
                        <a:rPr lang="en-US" sz="2000" dirty="0"/>
                        <a:t>potential weapon for terrorists;</a:t>
                      </a:r>
                      <a:endParaRPr lang="en-US" sz="2000" dirty="0">
                        <a:latin typeface="Arial"/>
                        <a:ea typeface="Times New Roman"/>
                        <a:cs typeface="Arial"/>
                      </a:endParaRPr>
                    </a:p>
                  </a:txBody>
                  <a:tcPr marL="68580" marR="68580" marT="0" marB="0"/>
                </a:tc>
              </a:tr>
            </a:tbl>
          </a:graphicData>
        </a:graphic>
      </p:graphicFrame>
    </p:spTree>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0"/>
            <a:ext cx="7313613" cy="1264024"/>
          </a:xfrm>
        </p:spPr>
        <p:txBody>
          <a:bodyPr/>
          <a:lstStyle/>
          <a:p>
            <a:r>
              <a:rPr lang="en-US" dirty="0" smtClean="0"/>
              <a:t>waste</a:t>
            </a:r>
            <a:endParaRPr lang="en-US" dirty="0"/>
          </a:p>
        </p:txBody>
      </p:sp>
      <p:sp>
        <p:nvSpPr>
          <p:cNvPr id="3" name="Content Placeholder 2"/>
          <p:cNvSpPr>
            <a:spLocks noGrp="1"/>
          </p:cNvSpPr>
          <p:nvPr>
            <p:ph idx="1"/>
          </p:nvPr>
        </p:nvSpPr>
        <p:spPr>
          <a:xfrm>
            <a:off x="311010" y="1264024"/>
            <a:ext cx="8449088" cy="5176082"/>
          </a:xfrm>
        </p:spPr>
        <p:txBody>
          <a:bodyPr>
            <a:noAutofit/>
          </a:bodyPr>
          <a:lstStyle/>
          <a:p>
            <a:r>
              <a:rPr lang="en-US" sz="3200" dirty="0" smtClean="0"/>
              <a:t>Outline and compare the various methods for waste disposal.</a:t>
            </a:r>
            <a:endParaRPr lang="en-GB" sz="3200" dirty="0" smtClean="0"/>
          </a:p>
          <a:p>
            <a:r>
              <a:rPr lang="en-US" sz="3200" dirty="0" smtClean="0"/>
              <a:t>Describe the recycling of metal, glass, plastic and paper products, and outline its benefits.</a:t>
            </a:r>
            <a:endParaRPr lang="en-GB" sz="3200" dirty="0" smtClean="0"/>
          </a:p>
          <a:p>
            <a:r>
              <a:rPr lang="en-US" sz="3200" dirty="0" smtClean="0"/>
              <a:t>Describe the characteristics and sources of different types of radioactive waste.</a:t>
            </a:r>
            <a:endParaRPr lang="en-GB" sz="3200" dirty="0" smtClean="0"/>
          </a:p>
          <a:p>
            <a:r>
              <a:rPr lang="en-US" sz="3200" dirty="0" smtClean="0"/>
              <a:t>Compare the storage and disposal methods for different types of radioactive waste.</a:t>
            </a:r>
            <a:r>
              <a:rPr lang="en-GB" sz="3200" dirty="0" smtClean="0"/>
              <a:t> </a:t>
            </a:r>
            <a:endParaRPr lang="en-US" sz="3200" dirty="0"/>
          </a:p>
        </p:txBody>
      </p:sp>
    </p:spTree>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228602"/>
            <a:ext cx="7313613" cy="782120"/>
          </a:xfrm>
        </p:spPr>
        <p:txBody>
          <a:bodyPr/>
          <a:lstStyle/>
          <a:p>
            <a:r>
              <a:rPr lang="en-US" dirty="0" smtClean="0"/>
              <a:t>waste disposal</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87822563"/>
              </p:ext>
            </p:extLst>
          </p:nvPr>
        </p:nvGraphicFramePr>
        <p:xfrm>
          <a:off x="402699" y="1010722"/>
          <a:ext cx="8224374" cy="5673490"/>
        </p:xfrm>
        <a:graphic>
          <a:graphicData uri="http://schemas.openxmlformats.org/drawingml/2006/table">
            <a:tbl>
              <a:tblPr firstRow="1" bandRow="1">
                <a:tableStyleId>{5FD0F851-EC5A-4D38-B0AD-8093EC10F338}</a:tableStyleId>
              </a:tblPr>
              <a:tblGrid>
                <a:gridCol w="1595312"/>
                <a:gridCol w="3453927"/>
                <a:gridCol w="3175135"/>
              </a:tblGrid>
              <a:tr h="599596">
                <a:tc>
                  <a:txBody>
                    <a:bodyPr/>
                    <a:lstStyle/>
                    <a:p>
                      <a:pPr marL="0" marR="0" algn="ctr">
                        <a:spcBef>
                          <a:spcPts val="0"/>
                        </a:spcBef>
                        <a:spcAft>
                          <a:spcPts val="0"/>
                        </a:spcAft>
                      </a:pPr>
                      <a:r>
                        <a:rPr lang="en-US" sz="2000" dirty="0"/>
                        <a:t>Method</a:t>
                      </a:r>
                      <a:endParaRPr lang="en-US" sz="2000" dirty="0">
                        <a:latin typeface="Arial"/>
                        <a:ea typeface="Times New Roman"/>
                        <a:cs typeface="Arial"/>
                      </a:endParaRPr>
                    </a:p>
                  </a:txBody>
                  <a:tcPr marL="68580" marR="68580" marT="0" marB="0"/>
                </a:tc>
                <a:tc>
                  <a:txBody>
                    <a:bodyPr/>
                    <a:lstStyle/>
                    <a:p>
                      <a:pPr marL="0" marR="0" algn="ctr">
                        <a:spcBef>
                          <a:spcPts val="0"/>
                        </a:spcBef>
                        <a:spcAft>
                          <a:spcPts val="0"/>
                        </a:spcAft>
                      </a:pPr>
                      <a:r>
                        <a:rPr lang="en-US" sz="2000" dirty="0"/>
                        <a:t>Advantage</a:t>
                      </a:r>
                      <a:endParaRPr lang="en-US" sz="2000" dirty="0">
                        <a:latin typeface="Arial"/>
                        <a:ea typeface="Times New Roman"/>
                        <a:cs typeface="Arial"/>
                      </a:endParaRPr>
                    </a:p>
                  </a:txBody>
                  <a:tcPr marL="68580" marR="68580" marT="0" marB="0"/>
                </a:tc>
                <a:tc>
                  <a:txBody>
                    <a:bodyPr/>
                    <a:lstStyle/>
                    <a:p>
                      <a:pPr marL="0" marR="0" algn="ctr">
                        <a:spcBef>
                          <a:spcPts val="0"/>
                        </a:spcBef>
                        <a:spcAft>
                          <a:spcPts val="0"/>
                        </a:spcAft>
                      </a:pPr>
                      <a:r>
                        <a:rPr lang="en-US" sz="2000" dirty="0"/>
                        <a:t>Disadvantage</a:t>
                      </a:r>
                      <a:endParaRPr lang="en-US" sz="2000" dirty="0">
                        <a:latin typeface="Arial"/>
                        <a:ea typeface="Times New Roman"/>
                        <a:cs typeface="Arial"/>
                      </a:endParaRPr>
                    </a:p>
                  </a:txBody>
                  <a:tcPr marL="68580" marR="68580" marT="0" marB="0"/>
                </a:tc>
              </a:tr>
              <a:tr h="2498957">
                <a:tc>
                  <a:txBody>
                    <a:bodyPr/>
                    <a:lstStyle/>
                    <a:p>
                      <a:pPr marL="0" marR="0">
                        <a:spcBef>
                          <a:spcPts val="0"/>
                        </a:spcBef>
                        <a:spcAft>
                          <a:spcPts val="0"/>
                        </a:spcAft>
                      </a:pPr>
                      <a:r>
                        <a:rPr lang="en-US" sz="2000" dirty="0"/>
                        <a:t>Landfills: Waste is buried in the ground</a:t>
                      </a:r>
                      <a:endParaRPr lang="en-US" sz="2000" dirty="0">
                        <a:latin typeface="Arial"/>
                        <a:ea typeface="Times New Roman"/>
                        <a:cs typeface="Arial"/>
                      </a:endParaRPr>
                    </a:p>
                  </a:txBody>
                  <a:tcPr marL="68580" marR="68580" marT="0" marB="0"/>
                </a:tc>
                <a:tc>
                  <a:txBody>
                    <a:bodyPr/>
                    <a:lstStyle/>
                    <a:p>
                      <a:pPr marL="342900" marR="0" lvl="0" indent="-342900">
                        <a:spcBef>
                          <a:spcPts val="0"/>
                        </a:spcBef>
                        <a:spcAft>
                          <a:spcPts val="0"/>
                        </a:spcAft>
                        <a:buFont typeface="Symbol"/>
                        <a:buChar char=""/>
                      </a:pPr>
                      <a:r>
                        <a:rPr lang="en-US" sz="2000" dirty="0"/>
                        <a:t>R</a:t>
                      </a:r>
                      <a:r>
                        <a:rPr lang="en-US" sz="2000" dirty="0" smtClean="0"/>
                        <a:t>otting </a:t>
                      </a:r>
                      <a:r>
                        <a:rPr lang="en-US" sz="2000" dirty="0"/>
                        <a:t>material produces methane gas </a:t>
                      </a:r>
                      <a:r>
                        <a:rPr lang="en-US" sz="2000"/>
                        <a:t>which </a:t>
                      </a:r>
                      <a:r>
                        <a:rPr lang="en-US" sz="2000" smtClean="0"/>
                        <a:t>could </a:t>
                      </a:r>
                      <a:r>
                        <a:rPr lang="en-US" sz="2000" dirty="0"/>
                        <a:t>be </a:t>
                      </a:r>
                      <a:r>
                        <a:rPr lang="en-US" sz="2000" dirty="0" smtClean="0"/>
                        <a:t>collected and used as</a:t>
                      </a:r>
                      <a:r>
                        <a:rPr lang="en-US" sz="2000" baseline="0" dirty="0" smtClean="0"/>
                        <a:t> fuel – renewable.</a:t>
                      </a:r>
                      <a:endParaRPr lang="en-US" sz="2000" dirty="0" smtClean="0"/>
                    </a:p>
                    <a:p>
                      <a:pPr marL="342900" marR="0" lvl="0" indent="-342900">
                        <a:spcBef>
                          <a:spcPts val="0"/>
                        </a:spcBef>
                        <a:spcAft>
                          <a:spcPts val="0"/>
                        </a:spcAft>
                        <a:buFont typeface="Symbol"/>
                        <a:buChar char=""/>
                      </a:pPr>
                      <a:r>
                        <a:rPr lang="en-US" sz="2000" dirty="0"/>
                        <a:t>F</a:t>
                      </a:r>
                      <a:r>
                        <a:rPr lang="en-US" sz="2000" dirty="0" smtClean="0"/>
                        <a:t>illed </a:t>
                      </a:r>
                      <a:r>
                        <a:rPr lang="en-US" sz="2000" dirty="0"/>
                        <a:t>ground can be </a:t>
                      </a:r>
                      <a:r>
                        <a:rPr lang="en-US" sz="2000" dirty="0" smtClean="0"/>
                        <a:t>reused.</a:t>
                      </a:r>
                    </a:p>
                    <a:p>
                      <a:pPr marL="342900" marR="0" lvl="0" indent="-342900">
                        <a:spcBef>
                          <a:spcPts val="0"/>
                        </a:spcBef>
                        <a:spcAft>
                          <a:spcPts val="0"/>
                        </a:spcAft>
                        <a:buFont typeface="Symbol"/>
                        <a:buChar char=""/>
                      </a:pPr>
                      <a:r>
                        <a:rPr lang="en-US" sz="2000" dirty="0"/>
                        <a:t>L</a:t>
                      </a:r>
                      <a:r>
                        <a:rPr lang="en-US" sz="2000" dirty="0" smtClean="0"/>
                        <a:t>ow cost.</a:t>
                      </a:r>
                    </a:p>
                    <a:p>
                      <a:pPr marL="342900" marR="0" lvl="0" indent="-342900">
                        <a:spcBef>
                          <a:spcPts val="0"/>
                        </a:spcBef>
                        <a:spcAft>
                          <a:spcPts val="0"/>
                        </a:spcAft>
                        <a:buFont typeface="Symbol"/>
                        <a:buChar char=""/>
                      </a:pPr>
                      <a:r>
                        <a:rPr lang="en-US" sz="2000" dirty="0"/>
                        <a:t>C</a:t>
                      </a:r>
                      <a:r>
                        <a:rPr lang="en-US" sz="2000" dirty="0" smtClean="0"/>
                        <a:t>an </a:t>
                      </a:r>
                      <a:r>
                        <a:rPr lang="en-US" sz="2000" dirty="0"/>
                        <a:t>deal with large </a:t>
                      </a:r>
                      <a:r>
                        <a:rPr lang="en-US" sz="2000" dirty="0" smtClean="0"/>
                        <a:t>volumes.</a:t>
                      </a:r>
                      <a:endParaRPr lang="en-US" sz="2000" dirty="0">
                        <a:latin typeface="Arial"/>
                        <a:ea typeface="Times New Roman"/>
                        <a:cs typeface="Arial"/>
                      </a:endParaRPr>
                    </a:p>
                  </a:txBody>
                  <a:tcPr marL="68580" marR="68580" marT="0" marB="0"/>
                </a:tc>
                <a:tc>
                  <a:txBody>
                    <a:bodyPr/>
                    <a:lstStyle/>
                    <a:p>
                      <a:pPr marL="342900" marR="0" lvl="0" indent="-342900">
                        <a:spcBef>
                          <a:spcPts val="0"/>
                        </a:spcBef>
                        <a:spcAft>
                          <a:spcPts val="0"/>
                        </a:spcAft>
                        <a:buFont typeface="Symbol"/>
                        <a:buChar char=""/>
                      </a:pPr>
                      <a:r>
                        <a:rPr lang="en-US" sz="2000" dirty="0"/>
                        <a:t>Methane gas could escape i.e. greenhouse </a:t>
                      </a:r>
                      <a:r>
                        <a:rPr lang="en-US" sz="2000" dirty="0" smtClean="0"/>
                        <a:t>gas.</a:t>
                      </a:r>
                    </a:p>
                    <a:p>
                      <a:pPr marL="342900" marR="0" lvl="0" indent="-342900">
                        <a:spcBef>
                          <a:spcPts val="0"/>
                        </a:spcBef>
                        <a:spcAft>
                          <a:spcPts val="0"/>
                        </a:spcAft>
                        <a:buFont typeface="Symbol"/>
                        <a:buChar char=""/>
                      </a:pPr>
                      <a:r>
                        <a:rPr lang="en-US" sz="2000" dirty="0"/>
                        <a:t>Pollution of ground </a:t>
                      </a:r>
                      <a:r>
                        <a:rPr lang="en-US" sz="2000" dirty="0" smtClean="0"/>
                        <a:t>water.</a:t>
                      </a:r>
                    </a:p>
                    <a:p>
                      <a:pPr marL="342900" marR="0" lvl="0" indent="-342900">
                        <a:spcBef>
                          <a:spcPts val="0"/>
                        </a:spcBef>
                        <a:spcAft>
                          <a:spcPts val="0"/>
                        </a:spcAft>
                        <a:buFont typeface="Symbol"/>
                        <a:buChar char=""/>
                      </a:pPr>
                      <a:r>
                        <a:rPr lang="en-US" sz="2000" dirty="0" smtClean="0">
                          <a:latin typeface="Arial"/>
                          <a:ea typeface="Times New Roman"/>
                          <a:cs typeface="Arial"/>
                        </a:rPr>
                        <a:t>Waste takes long time to decomposes</a:t>
                      </a:r>
                      <a:endParaRPr lang="en-US" sz="2000" dirty="0">
                        <a:latin typeface="Arial"/>
                        <a:ea typeface="Times New Roman"/>
                        <a:cs typeface="Arial"/>
                      </a:endParaRPr>
                    </a:p>
                  </a:txBody>
                  <a:tcPr marL="68580" marR="68580" marT="0" marB="0"/>
                </a:tc>
              </a:tr>
              <a:tr h="2574937">
                <a:tc>
                  <a:txBody>
                    <a:bodyPr/>
                    <a:lstStyle/>
                    <a:p>
                      <a:pPr marL="0" marR="0">
                        <a:spcBef>
                          <a:spcPts val="0"/>
                        </a:spcBef>
                        <a:spcAft>
                          <a:spcPts val="0"/>
                        </a:spcAft>
                      </a:pPr>
                      <a:r>
                        <a:rPr lang="en-US" sz="2000" dirty="0"/>
                        <a:t>Incineration: burning of waste</a:t>
                      </a:r>
                      <a:endParaRPr lang="en-US" sz="2000" dirty="0">
                        <a:latin typeface="Arial"/>
                        <a:ea typeface="Times New Roman"/>
                        <a:cs typeface="Arial"/>
                      </a:endParaRPr>
                    </a:p>
                  </a:txBody>
                  <a:tcPr marL="68580" marR="68580" marT="0" marB="0"/>
                </a:tc>
                <a:tc>
                  <a:txBody>
                    <a:bodyPr/>
                    <a:lstStyle/>
                    <a:p>
                      <a:pPr marL="342900" marR="0" lvl="0" indent="-342900">
                        <a:spcBef>
                          <a:spcPts val="0"/>
                        </a:spcBef>
                        <a:spcAft>
                          <a:spcPts val="0"/>
                        </a:spcAft>
                        <a:buFont typeface="Symbol"/>
                        <a:buChar char=""/>
                      </a:pPr>
                      <a:r>
                        <a:rPr lang="en-US" sz="2000" dirty="0"/>
                        <a:t>Waste could be used as </a:t>
                      </a:r>
                      <a:r>
                        <a:rPr lang="en-US" sz="2000" dirty="0" smtClean="0"/>
                        <a:t>fuel.</a:t>
                      </a:r>
                    </a:p>
                    <a:p>
                      <a:pPr marL="342900" marR="0" lvl="0" indent="-342900">
                        <a:spcBef>
                          <a:spcPts val="0"/>
                        </a:spcBef>
                        <a:spcAft>
                          <a:spcPts val="0"/>
                        </a:spcAft>
                        <a:buFont typeface="Symbol"/>
                        <a:buChar char=""/>
                      </a:pPr>
                      <a:r>
                        <a:rPr lang="en-US" sz="2000" dirty="0"/>
                        <a:t>Requires little </a:t>
                      </a:r>
                      <a:r>
                        <a:rPr lang="en-US" sz="2000" dirty="0" smtClean="0"/>
                        <a:t>land.</a:t>
                      </a:r>
                    </a:p>
                    <a:p>
                      <a:pPr marL="342900" marR="0" lvl="0" indent="-342900">
                        <a:spcBef>
                          <a:spcPts val="0"/>
                        </a:spcBef>
                        <a:spcAft>
                          <a:spcPts val="0"/>
                        </a:spcAft>
                        <a:buFont typeface="Symbol"/>
                        <a:buChar char=""/>
                      </a:pPr>
                      <a:r>
                        <a:rPr lang="en-US" sz="2000" dirty="0"/>
                        <a:t>Reduces volume as most of waste is converted into </a:t>
                      </a:r>
                      <a:r>
                        <a:rPr lang="en-US" sz="2000" dirty="0" smtClean="0"/>
                        <a:t>gases.</a:t>
                      </a:r>
                    </a:p>
                    <a:p>
                      <a:pPr marL="342900" marR="0" lvl="0" indent="-342900">
                        <a:spcBef>
                          <a:spcPts val="0"/>
                        </a:spcBef>
                        <a:spcAft>
                          <a:spcPts val="0"/>
                        </a:spcAft>
                        <a:buFont typeface="Symbol"/>
                        <a:buChar char=""/>
                      </a:pPr>
                      <a:r>
                        <a:rPr lang="en-US" sz="2000" smtClean="0">
                          <a:latin typeface="Arial"/>
                          <a:ea typeface="Times New Roman"/>
                          <a:cs typeface="Arial"/>
                        </a:rPr>
                        <a:t>fast</a:t>
                      </a:r>
                      <a:endParaRPr lang="en-US" sz="2000" dirty="0">
                        <a:latin typeface="Arial"/>
                        <a:ea typeface="Times New Roman"/>
                        <a:cs typeface="Arial"/>
                      </a:endParaRPr>
                    </a:p>
                  </a:txBody>
                  <a:tcPr marL="68580" marR="68580" marT="0" marB="0"/>
                </a:tc>
                <a:tc>
                  <a:txBody>
                    <a:bodyPr/>
                    <a:lstStyle/>
                    <a:p>
                      <a:pPr marL="342900" marR="0" lvl="0" indent="-342900">
                        <a:spcBef>
                          <a:spcPts val="0"/>
                        </a:spcBef>
                        <a:spcAft>
                          <a:spcPts val="0"/>
                        </a:spcAft>
                        <a:buFont typeface="Symbol"/>
                        <a:buChar char=""/>
                      </a:pPr>
                      <a:r>
                        <a:rPr lang="en-US" sz="2000" dirty="0"/>
                        <a:t>Adds to greenhouse effect as CO</a:t>
                      </a:r>
                      <a:r>
                        <a:rPr lang="en-US" sz="2000" baseline="-25000" dirty="0"/>
                        <a:t>2</a:t>
                      </a:r>
                      <a:r>
                        <a:rPr lang="en-US" sz="2000" dirty="0"/>
                        <a:t> </a:t>
                      </a:r>
                      <a:r>
                        <a:rPr lang="en-US" sz="2000" dirty="0" smtClean="0"/>
                        <a:t>produced.</a:t>
                      </a:r>
                    </a:p>
                    <a:p>
                      <a:pPr marL="342900" marR="0" lvl="0" indent="-342900">
                        <a:spcBef>
                          <a:spcPts val="0"/>
                        </a:spcBef>
                        <a:spcAft>
                          <a:spcPts val="0"/>
                        </a:spcAft>
                        <a:buFont typeface="Symbol"/>
                        <a:buChar char=""/>
                      </a:pPr>
                      <a:r>
                        <a:rPr lang="en-US" sz="2000" dirty="0"/>
                        <a:t>Can produce toxins such as </a:t>
                      </a:r>
                      <a:r>
                        <a:rPr lang="en-US" sz="2000" dirty="0" smtClean="0"/>
                        <a:t>dioxin.</a:t>
                      </a:r>
                    </a:p>
                    <a:p>
                      <a:pPr marL="342900" marR="0" lvl="0" indent="-342900">
                        <a:spcBef>
                          <a:spcPts val="0"/>
                        </a:spcBef>
                        <a:spcAft>
                          <a:spcPts val="0"/>
                        </a:spcAft>
                        <a:buFont typeface="Symbol"/>
                        <a:buChar char=""/>
                      </a:pPr>
                      <a:r>
                        <a:rPr lang="en-US" sz="2000" dirty="0"/>
                        <a:t>Requires energy as this </a:t>
                      </a:r>
                      <a:r>
                        <a:rPr lang="en-US" sz="2000" dirty="0" smtClean="0"/>
                        <a:t>needs </a:t>
                      </a:r>
                      <a:r>
                        <a:rPr lang="en-US" sz="2000" dirty="0"/>
                        <a:t>to be done at high temperatures to destroy most toxic </a:t>
                      </a:r>
                      <a:r>
                        <a:rPr lang="en-US" sz="2000" dirty="0" smtClean="0"/>
                        <a:t>substances.</a:t>
                      </a:r>
                      <a:endParaRPr lang="en-US" sz="2000" dirty="0">
                        <a:latin typeface="Arial"/>
                        <a:ea typeface="Times New Roman"/>
                        <a:cs typeface="Arial"/>
                      </a:endParaRPr>
                    </a:p>
                  </a:txBody>
                  <a:tcPr marL="68580" marR="68580" marT="0" marB="0"/>
                </a:tc>
              </a:tr>
            </a:tbl>
          </a:graphicData>
        </a:graphic>
      </p:graphicFrame>
    </p:spTree>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Recycling</a:t>
            </a:r>
            <a:endParaRPr lang="en-US" dirty="0"/>
          </a:p>
        </p:txBody>
      </p:sp>
      <p:sp>
        <p:nvSpPr>
          <p:cNvPr id="3" name="Content Placeholder 2"/>
          <p:cNvSpPr>
            <a:spLocks noGrp="1"/>
          </p:cNvSpPr>
          <p:nvPr>
            <p:ph idx="1"/>
          </p:nvPr>
        </p:nvSpPr>
        <p:spPr>
          <a:xfrm>
            <a:off x="495632" y="1747838"/>
            <a:ext cx="8023022" cy="4303338"/>
          </a:xfrm>
        </p:spPr>
        <p:txBody>
          <a:bodyPr>
            <a:noAutofit/>
          </a:bodyPr>
          <a:lstStyle/>
          <a:p>
            <a:pPr lvl="0"/>
            <a:r>
              <a:rPr lang="en-US" sz="3600" dirty="0" smtClean="0"/>
              <a:t>Reduces energy cost.</a:t>
            </a:r>
          </a:p>
          <a:p>
            <a:pPr lvl="0"/>
            <a:r>
              <a:rPr lang="en-US" sz="3600" dirty="0" smtClean="0"/>
              <a:t>Reduces CO</a:t>
            </a:r>
            <a:r>
              <a:rPr lang="en-US" sz="3600" baseline="-25000" dirty="0" smtClean="0"/>
              <a:t>2</a:t>
            </a:r>
            <a:r>
              <a:rPr lang="en-US" sz="3600" dirty="0" smtClean="0"/>
              <a:t> emissions.</a:t>
            </a:r>
          </a:p>
          <a:p>
            <a:pPr lvl="0"/>
            <a:r>
              <a:rPr lang="en-US" sz="3600" dirty="0" smtClean="0"/>
              <a:t>Reduction in volume of waste.</a:t>
            </a:r>
          </a:p>
          <a:p>
            <a:pPr lvl="0"/>
            <a:r>
              <a:rPr lang="en-US" sz="3600" dirty="0" smtClean="0"/>
              <a:t>Saves Earth’s metal ores reserves, trees, crude oil.</a:t>
            </a:r>
          </a:p>
          <a:p>
            <a:r>
              <a:rPr lang="en-US" sz="3600" dirty="0" smtClean="0"/>
              <a:t>Creates jobs in collecting, sorting and recycling </a:t>
            </a:r>
            <a:endParaRPr lang="en-US" sz="3600" dirty="0"/>
          </a:p>
        </p:txBody>
      </p:sp>
    </p:spTree>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recycling glass</a:t>
            </a:r>
            <a:endParaRPr lang="en-US" dirty="0"/>
          </a:p>
        </p:txBody>
      </p:sp>
      <p:sp>
        <p:nvSpPr>
          <p:cNvPr id="3" name="Content Placeholder 2"/>
          <p:cNvSpPr>
            <a:spLocks noGrp="1"/>
          </p:cNvSpPr>
          <p:nvPr>
            <p:ph idx="1"/>
          </p:nvPr>
        </p:nvSpPr>
        <p:spPr>
          <a:xfrm>
            <a:off x="914401" y="1747838"/>
            <a:ext cx="7526810" cy="4277598"/>
          </a:xfrm>
        </p:spPr>
        <p:txBody>
          <a:bodyPr>
            <a:normAutofit/>
          </a:bodyPr>
          <a:lstStyle/>
          <a:p>
            <a:pPr lvl="0"/>
            <a:r>
              <a:rPr lang="en-US" sz="3200" dirty="0" smtClean="0"/>
              <a:t>Different glass types must be separated. </a:t>
            </a:r>
          </a:p>
          <a:p>
            <a:pPr lvl="0"/>
            <a:r>
              <a:rPr lang="en-US" sz="3200" dirty="0" smtClean="0"/>
              <a:t>Glass is then crushed.</a:t>
            </a:r>
          </a:p>
          <a:p>
            <a:pPr lvl="0"/>
            <a:r>
              <a:rPr lang="en-US" sz="3200" dirty="0" smtClean="0"/>
              <a:t>Other substances are removed such as metals, labels.</a:t>
            </a:r>
          </a:p>
          <a:p>
            <a:r>
              <a:rPr lang="en-US" sz="3200" dirty="0" smtClean="0"/>
              <a:t>Glass is melted and </a:t>
            </a:r>
            <a:r>
              <a:rPr lang="en-US" sz="3200" dirty="0" err="1" smtClean="0"/>
              <a:t>remoulded</a:t>
            </a:r>
            <a:r>
              <a:rPr lang="en-US" sz="3200" dirty="0" smtClean="0"/>
              <a:t>. </a:t>
            </a:r>
          </a:p>
          <a:p>
            <a:r>
              <a:rPr lang="en-US" sz="3200" dirty="0" smtClean="0"/>
              <a:t>Glass can be recycled many times.</a:t>
            </a:r>
            <a:endParaRPr lang="en-US" sz="3200" dirty="0"/>
          </a:p>
        </p:txBody>
      </p:sp>
    </p:spTree>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metals</a:t>
            </a:r>
            <a:endParaRPr lang="en-US" dirty="0"/>
          </a:p>
        </p:txBody>
      </p:sp>
      <p:sp>
        <p:nvSpPr>
          <p:cNvPr id="3" name="Content Placeholder 2"/>
          <p:cNvSpPr>
            <a:spLocks noGrp="1"/>
          </p:cNvSpPr>
          <p:nvPr>
            <p:ph idx="1"/>
          </p:nvPr>
        </p:nvSpPr>
        <p:spPr>
          <a:xfrm>
            <a:off x="0" y="1747838"/>
            <a:ext cx="9144000" cy="4303338"/>
          </a:xfrm>
        </p:spPr>
        <p:txBody>
          <a:bodyPr>
            <a:normAutofit/>
          </a:bodyPr>
          <a:lstStyle/>
          <a:p>
            <a:r>
              <a:rPr lang="en-US" sz="3200" dirty="0" smtClean="0"/>
              <a:t>Saves Earth’s metal reserves.</a:t>
            </a:r>
          </a:p>
          <a:p>
            <a:r>
              <a:rPr lang="en-US" sz="3200" dirty="0" smtClean="0"/>
              <a:t>Reduces energy costs in extraction (mining, transport and purification).</a:t>
            </a:r>
          </a:p>
          <a:p>
            <a:r>
              <a:rPr lang="en-US" sz="3200" dirty="0" smtClean="0"/>
              <a:t>Collection, sorting and recycling provides jobs.</a:t>
            </a:r>
          </a:p>
          <a:p>
            <a:r>
              <a:rPr lang="en-US" sz="3200" dirty="0" smtClean="0"/>
              <a:t>Many recycled metals are used in alloys.</a:t>
            </a:r>
            <a:endParaRPr lang="en-US" sz="3200" dirty="0"/>
          </a:p>
        </p:txBody>
      </p:sp>
    </p:spTree>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recycling plastics</a:t>
            </a:r>
            <a:endParaRPr lang="en-US" dirty="0"/>
          </a:p>
        </p:txBody>
      </p:sp>
      <p:sp>
        <p:nvSpPr>
          <p:cNvPr id="3" name="Content Placeholder 2"/>
          <p:cNvSpPr>
            <a:spLocks noGrp="1"/>
          </p:cNvSpPr>
          <p:nvPr>
            <p:ph idx="1"/>
          </p:nvPr>
        </p:nvSpPr>
        <p:spPr>
          <a:xfrm>
            <a:off x="480142" y="1492625"/>
            <a:ext cx="8193396" cy="4904561"/>
          </a:xfrm>
        </p:spPr>
        <p:txBody>
          <a:bodyPr>
            <a:noAutofit/>
          </a:bodyPr>
          <a:lstStyle/>
          <a:p>
            <a:r>
              <a:rPr lang="en-US" sz="2800" dirty="0" smtClean="0"/>
              <a:t>Difficult to recycle as there are so many different plastics each needed a different type of recycling.</a:t>
            </a:r>
          </a:p>
          <a:p>
            <a:r>
              <a:rPr lang="en-US" sz="2800" dirty="0" smtClean="0"/>
              <a:t>Main stages:</a:t>
            </a:r>
          </a:p>
          <a:p>
            <a:pPr lvl="1">
              <a:buFont typeface="Courier New"/>
              <a:buChar char="o"/>
            </a:pPr>
            <a:r>
              <a:rPr lang="en-US" sz="2600" dirty="0" smtClean="0"/>
              <a:t>After collection, manually sorting of different plastics </a:t>
            </a:r>
          </a:p>
          <a:p>
            <a:pPr lvl="1">
              <a:buFont typeface="Courier New"/>
              <a:buChar char="o"/>
            </a:pPr>
            <a:r>
              <a:rPr lang="en-US" sz="2600" dirty="0" smtClean="0"/>
              <a:t>Washing of plastic</a:t>
            </a:r>
          </a:p>
          <a:p>
            <a:pPr lvl="1">
              <a:buFont typeface="Courier New"/>
              <a:buChar char="o"/>
            </a:pPr>
            <a:r>
              <a:rPr lang="en-US" sz="2600" dirty="0" smtClean="0"/>
              <a:t>Most plastics melted and then </a:t>
            </a:r>
            <a:r>
              <a:rPr lang="en-US" sz="2600" dirty="0" err="1" smtClean="0"/>
              <a:t>moulded</a:t>
            </a:r>
            <a:r>
              <a:rPr lang="en-US" sz="2600" dirty="0" smtClean="0"/>
              <a:t> into new shape; </a:t>
            </a:r>
          </a:p>
          <a:p>
            <a:pPr lvl="1">
              <a:buFont typeface="Courier New"/>
              <a:buChar char="o"/>
            </a:pPr>
            <a:r>
              <a:rPr lang="en-US" sz="2600" dirty="0" smtClean="0"/>
              <a:t>Other first shredded into flakes, then molten and processed into granules or pellets</a:t>
            </a:r>
          </a:p>
          <a:p>
            <a:pPr lvl="1">
              <a:buFont typeface="Courier New"/>
              <a:buChar char="o"/>
            </a:pPr>
            <a:r>
              <a:rPr lang="en-US" sz="2600" dirty="0" smtClean="0"/>
              <a:t>Future = biodegradable plastics </a:t>
            </a:r>
            <a:endParaRPr lang="en-US" sz="2600" dirty="0"/>
          </a:p>
        </p:txBody>
      </p:sp>
    </p:spTree>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42181" y="261997"/>
            <a:ext cx="7313613" cy="1264024"/>
          </a:xfrm>
        </p:spPr>
        <p:txBody>
          <a:bodyPr/>
          <a:lstStyle/>
          <a:p>
            <a:r>
              <a:rPr lang="en-US" dirty="0" smtClean="0"/>
              <a:t>recycling paper</a:t>
            </a:r>
            <a:endParaRPr lang="en-US" dirty="0"/>
          </a:p>
        </p:txBody>
      </p:sp>
      <p:sp>
        <p:nvSpPr>
          <p:cNvPr id="3" name="Content Placeholder 2"/>
          <p:cNvSpPr>
            <a:spLocks noGrp="1"/>
          </p:cNvSpPr>
          <p:nvPr>
            <p:ph idx="1"/>
          </p:nvPr>
        </p:nvSpPr>
        <p:spPr>
          <a:xfrm>
            <a:off x="218952" y="1526021"/>
            <a:ext cx="8925048" cy="3477105"/>
          </a:xfrm>
        </p:spPr>
        <p:txBody>
          <a:bodyPr>
            <a:noAutofit/>
          </a:bodyPr>
          <a:lstStyle/>
          <a:p>
            <a:pPr lvl="0"/>
            <a:r>
              <a:rPr lang="en-US" sz="3200" dirty="0" smtClean="0"/>
              <a:t>Water is added to waste paper to make ‘pulp’ and separate </a:t>
            </a:r>
            <a:r>
              <a:rPr lang="en-US" sz="3200" dirty="0" err="1" smtClean="0"/>
              <a:t>fibres</a:t>
            </a:r>
            <a:endParaRPr lang="en-US" sz="3200" dirty="0" smtClean="0"/>
          </a:p>
          <a:p>
            <a:pPr lvl="0"/>
            <a:r>
              <a:rPr lang="en-US" sz="3200" dirty="0" smtClean="0"/>
              <a:t>Pulp is centrifuged to remove denser components such as clay, dirt, metals, ..</a:t>
            </a:r>
          </a:p>
          <a:p>
            <a:pPr lvl="0"/>
            <a:r>
              <a:rPr lang="en-US" sz="3200" dirty="0" smtClean="0"/>
              <a:t>Air is pumped through it to remove ink</a:t>
            </a:r>
          </a:p>
          <a:p>
            <a:pPr lvl="0"/>
            <a:r>
              <a:rPr lang="en-US" sz="3200" dirty="0" smtClean="0"/>
              <a:t>To make white paper it needs to be bleached.</a:t>
            </a:r>
          </a:p>
          <a:p>
            <a:r>
              <a:rPr lang="en-US" sz="3200" dirty="0" smtClean="0"/>
              <a:t>Pulp is compressed to make new paper </a:t>
            </a:r>
            <a:endParaRPr lang="en-US" sz="3200" dirty="0"/>
          </a:p>
        </p:txBody>
      </p:sp>
    </p:spTree>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16838" y="0"/>
            <a:ext cx="8549631" cy="2063853"/>
          </a:xfrm>
        </p:spPr>
        <p:txBody>
          <a:bodyPr/>
          <a:lstStyle/>
          <a:p>
            <a:r>
              <a:rPr lang="en-US" dirty="0" smtClean="0"/>
              <a:t>radioactive waste - low level</a:t>
            </a:r>
            <a:endParaRPr lang="en-US"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3595322963"/>
              </p:ext>
            </p:extLst>
          </p:nvPr>
        </p:nvGraphicFramePr>
        <p:xfrm>
          <a:off x="588562" y="1533466"/>
          <a:ext cx="8177906" cy="5018614"/>
        </p:xfrm>
        <a:graphic>
          <a:graphicData uri="http://schemas.openxmlformats.org/drawingml/2006/table">
            <a:tbl>
              <a:tblPr firstRow="1" bandRow="1">
                <a:tableStyleId>{ED083AE6-46FA-4A59-8FB0-9F97EB10719F}</a:tableStyleId>
              </a:tblPr>
              <a:tblGrid>
                <a:gridCol w="1777649"/>
                <a:gridCol w="6400257"/>
              </a:tblGrid>
              <a:tr h="836436">
                <a:tc>
                  <a:txBody>
                    <a:bodyPr/>
                    <a:lstStyle/>
                    <a:p>
                      <a:pPr marL="0" marR="0">
                        <a:spcBef>
                          <a:spcPts val="0"/>
                        </a:spcBef>
                        <a:spcAft>
                          <a:spcPts val="0"/>
                        </a:spcAft>
                      </a:pPr>
                      <a:r>
                        <a:rPr lang="en-US" sz="2000" dirty="0"/>
                        <a:t>characteristics</a:t>
                      </a:r>
                      <a:endParaRPr lang="en-US" sz="2000" dirty="0">
                        <a:latin typeface="Arial"/>
                        <a:ea typeface="Times New Roman"/>
                        <a:cs typeface="Arial"/>
                      </a:endParaRPr>
                    </a:p>
                  </a:txBody>
                  <a:tcPr marL="68580" marR="68580" marT="0" marB="0"/>
                </a:tc>
                <a:tc>
                  <a:txBody>
                    <a:bodyPr/>
                    <a:lstStyle/>
                    <a:p>
                      <a:pPr marL="0" marR="0">
                        <a:spcBef>
                          <a:spcPts val="0"/>
                        </a:spcBef>
                        <a:spcAft>
                          <a:spcPts val="0"/>
                        </a:spcAft>
                      </a:pPr>
                      <a:r>
                        <a:rPr lang="en-US" sz="2000" dirty="0"/>
                        <a:t>short half-life, low activity and high volume (approx 90%)</a:t>
                      </a:r>
                      <a:endParaRPr lang="en-US" sz="2000" dirty="0">
                        <a:latin typeface="Arial"/>
                        <a:ea typeface="Times New Roman"/>
                        <a:cs typeface="Arial"/>
                      </a:endParaRPr>
                    </a:p>
                  </a:txBody>
                  <a:tcPr marL="68580" marR="68580" marT="0" marB="0"/>
                </a:tc>
              </a:tr>
              <a:tr h="2091089">
                <a:tc>
                  <a:txBody>
                    <a:bodyPr/>
                    <a:lstStyle/>
                    <a:p>
                      <a:pPr marL="0" marR="0">
                        <a:spcBef>
                          <a:spcPts val="0"/>
                        </a:spcBef>
                        <a:spcAft>
                          <a:spcPts val="0"/>
                        </a:spcAft>
                      </a:pPr>
                      <a:r>
                        <a:rPr lang="en-US" sz="2000"/>
                        <a:t>sources</a:t>
                      </a:r>
                      <a:endParaRPr lang="en-US" sz="2000">
                        <a:latin typeface="Arial"/>
                        <a:ea typeface="Times New Roman"/>
                        <a:cs typeface="Arial"/>
                      </a:endParaRPr>
                    </a:p>
                  </a:txBody>
                  <a:tcPr marL="68580" marR="68580" marT="0" marB="0"/>
                </a:tc>
                <a:tc>
                  <a:txBody>
                    <a:bodyPr/>
                    <a:lstStyle/>
                    <a:p>
                      <a:pPr marL="0" marR="0">
                        <a:spcBef>
                          <a:spcPts val="0"/>
                        </a:spcBef>
                        <a:spcAft>
                          <a:spcPts val="0"/>
                        </a:spcAft>
                      </a:pPr>
                      <a:r>
                        <a:rPr lang="en-US" sz="2000" dirty="0"/>
                        <a:t>M</a:t>
                      </a:r>
                      <a:r>
                        <a:rPr lang="en-US" sz="2000" dirty="0" smtClean="0"/>
                        <a:t>aterials </a:t>
                      </a:r>
                      <a:r>
                        <a:rPr lang="en-US" sz="2000" dirty="0"/>
                        <a:t>such as gloves, coats, paper, tools, towels, syringes, injection needles which have become radioactive because they have been exposed to radiation in activities such as sterilizing equipment in hospitals, manufacture of smoke detectors, irradiating of food, radiotherapy, …</a:t>
                      </a:r>
                      <a:endParaRPr lang="en-US" sz="2000" dirty="0">
                        <a:latin typeface="Arial"/>
                        <a:ea typeface="Times New Roman"/>
                        <a:cs typeface="Arial"/>
                      </a:endParaRPr>
                    </a:p>
                  </a:txBody>
                  <a:tcPr marL="68580" marR="68580" marT="0" marB="0"/>
                </a:tc>
              </a:tr>
              <a:tr h="2091089">
                <a:tc>
                  <a:txBody>
                    <a:bodyPr/>
                    <a:lstStyle/>
                    <a:p>
                      <a:pPr marL="0" marR="0">
                        <a:spcBef>
                          <a:spcPts val="0"/>
                        </a:spcBef>
                        <a:spcAft>
                          <a:spcPts val="0"/>
                        </a:spcAft>
                      </a:pPr>
                      <a:r>
                        <a:rPr lang="en-US" sz="2000"/>
                        <a:t>storage/disposal</a:t>
                      </a:r>
                      <a:endParaRPr lang="en-US" sz="2000">
                        <a:latin typeface="Arial"/>
                        <a:ea typeface="Times New Roman"/>
                        <a:cs typeface="Arial"/>
                      </a:endParaRPr>
                    </a:p>
                  </a:txBody>
                  <a:tcPr marL="68580" marR="68580" marT="0" marB="0"/>
                </a:tc>
                <a:tc>
                  <a:txBody>
                    <a:bodyPr/>
                    <a:lstStyle/>
                    <a:p>
                      <a:pPr marL="0" marR="0" lvl="0" indent="0">
                        <a:spcBef>
                          <a:spcPts val="0"/>
                        </a:spcBef>
                        <a:spcAft>
                          <a:spcPts val="0"/>
                        </a:spcAft>
                        <a:buFont typeface="Symbol"/>
                        <a:buNone/>
                      </a:pPr>
                      <a:r>
                        <a:rPr lang="en-US" sz="2000" dirty="0" smtClean="0"/>
                        <a:t>Stored </a:t>
                      </a:r>
                      <a:r>
                        <a:rPr lang="en-US" sz="2000" dirty="0"/>
                        <a:t>on site</a:t>
                      </a:r>
                      <a:r>
                        <a:rPr lang="en-US" sz="2000" dirty="0" smtClean="0"/>
                        <a:t> (e.g</a:t>
                      </a:r>
                      <a:r>
                        <a:rPr lang="en-US" sz="2000" dirty="0"/>
                        <a:t>. in steel </a:t>
                      </a:r>
                      <a:r>
                        <a:rPr lang="en-US" sz="2000" dirty="0" smtClean="0"/>
                        <a:t>containers in concrete vaults) </a:t>
                      </a:r>
                      <a:r>
                        <a:rPr lang="en-US" sz="2000" dirty="0"/>
                        <a:t>until radioactive level is at safe level and then it is disposed off as normal waste buried in land fill </a:t>
                      </a:r>
                      <a:r>
                        <a:rPr lang="en-US" sz="2000" dirty="0" smtClean="0"/>
                        <a:t>sites</a:t>
                      </a:r>
                      <a:r>
                        <a:rPr lang="en-US" sz="2000" baseline="0" dirty="0" smtClean="0"/>
                        <a:t> or passed through ion exchange to remove radioisotopes; diluted and added to the sea</a:t>
                      </a:r>
                      <a:endParaRPr lang="en-US" sz="2000" dirty="0" smtClean="0"/>
                    </a:p>
                    <a:p>
                      <a:pPr marL="342900" marR="0" lvl="0" indent="-342900">
                        <a:spcBef>
                          <a:spcPts val="0"/>
                        </a:spcBef>
                        <a:spcAft>
                          <a:spcPts val="0"/>
                        </a:spcAft>
                        <a:buFont typeface="Symbol"/>
                        <a:buChar char=""/>
                      </a:pPr>
                      <a:endParaRPr lang="en-US" sz="2000" dirty="0">
                        <a:latin typeface="Arial"/>
                        <a:ea typeface="Times New Roman"/>
                        <a:cs typeface="Arial"/>
                      </a:endParaRPr>
                    </a:p>
                  </a:txBody>
                  <a:tcPr marL="68580" marR="68580" marT="0" marB="0"/>
                </a:tc>
              </a:tr>
            </a:tbl>
          </a:graphicData>
        </a:graphic>
      </p:graphicFrame>
    </p:spTree>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Studio">
  <a:themeElements>
    <a:clrScheme name="Studio">
      <a:dk1>
        <a:sysClr val="windowText" lastClr="000000"/>
      </a:dk1>
      <a:lt1>
        <a:sysClr val="window" lastClr="FFFFFF"/>
      </a:lt1>
      <a:dk2>
        <a:srgbClr val="535252"/>
      </a:dk2>
      <a:lt2>
        <a:srgbClr val="AAB5C2"/>
      </a:lt2>
      <a:accent1>
        <a:srgbClr val="F7901E"/>
      </a:accent1>
      <a:accent2>
        <a:srgbClr val="FEC60B"/>
      </a:accent2>
      <a:accent3>
        <a:srgbClr val="9FE62F"/>
      </a:accent3>
      <a:accent4>
        <a:srgbClr val="4EA5D1"/>
      </a:accent4>
      <a:accent5>
        <a:srgbClr val="1C4596"/>
      </a:accent5>
      <a:accent6>
        <a:srgbClr val="542D90"/>
      </a:accent6>
      <a:hlink>
        <a:srgbClr val="ED2024"/>
      </a:hlink>
      <a:folHlink>
        <a:srgbClr val="BD912D"/>
      </a:folHlink>
    </a:clrScheme>
    <a:fontScheme name="Studio">
      <a:majorFont>
        <a:latin typeface="Corbel"/>
        <a:ea typeface=""/>
        <a:cs typeface=""/>
        <a:font script="Jpan" typeface="ＭＳ Ｐゴシック"/>
      </a:majorFont>
      <a:minorFont>
        <a:latin typeface="Corbel"/>
        <a:ea typeface=""/>
        <a:cs typeface=""/>
        <a:font script="Jpan" typeface="ＭＳ Ｐゴシック"/>
      </a:minorFont>
    </a:fontScheme>
    <a:fmtScheme name="Studio">
      <a:fillStyleLst>
        <a:solidFill>
          <a:schemeClr val="phClr"/>
        </a:solidFill>
        <a:gradFill rotWithShape="1">
          <a:gsLst>
            <a:gs pos="38000">
              <a:schemeClr val="phClr">
                <a:tint val="100000"/>
                <a:satMod val="100000"/>
              </a:schemeClr>
            </a:gs>
            <a:gs pos="100000">
              <a:schemeClr val="phClr">
                <a:tint val="100000"/>
                <a:shade val="50000"/>
                <a:hueMod val="100000"/>
                <a:satMod val="100000"/>
                <a:lumMod val="100000"/>
              </a:schemeClr>
            </a:gs>
          </a:gsLst>
          <a:lin ang="5400000" scaled="1"/>
        </a:gradFill>
        <a:gradFill rotWithShape="1">
          <a:gsLst>
            <a:gs pos="0">
              <a:schemeClr val="phClr">
                <a:tint val="100000"/>
                <a:shade val="100000"/>
                <a:satMod val="100000"/>
              </a:schemeClr>
            </a:gs>
            <a:gs pos="60000">
              <a:schemeClr val="phClr">
                <a:tint val="100000"/>
                <a:shade val="60000"/>
                <a:alpha val="100000"/>
                <a:satMod val="100000"/>
                <a:lumMod val="100000"/>
              </a:schemeClr>
            </a:gs>
            <a:gs pos="100000">
              <a:schemeClr val="phClr">
                <a:shade val="20000"/>
                <a:satMod val="100000"/>
                <a:lumMod val="100000"/>
              </a:schemeClr>
            </a:gs>
          </a:gsLst>
          <a:lin ang="5400000" scaled="0"/>
        </a:gradFill>
      </a:fillStyleLst>
      <a:lnStyleLst>
        <a:ln w="28575" cap="flat" cmpd="sng" algn="ctr">
          <a:solidFill>
            <a:schemeClr val="phClr">
              <a:shade val="95000"/>
              <a:satMod val="105000"/>
            </a:schemeClr>
          </a:solidFill>
          <a:prstDash val="solid"/>
        </a:ln>
        <a:ln w="47625" cap="flat" cmpd="sng" algn="ctr">
          <a:solidFill>
            <a:schemeClr val="phClr"/>
          </a:solidFill>
          <a:prstDash val="solid"/>
        </a:ln>
        <a:ln w="47625" cap="flat" cmpd="sng" algn="ctr">
          <a:solidFill>
            <a:schemeClr val="phClr"/>
          </a:solidFill>
          <a:prstDash val="solid"/>
        </a:ln>
      </a:lnStyleLst>
      <a:effectStyleLst>
        <a:effectStyle>
          <a:effectLst/>
        </a:effectStyle>
        <a:effectStyle>
          <a:effectLst>
            <a:reflection blurRad="101600" stA="26000" endPos="20000" dist="12700" dir="5400000" sy="-100000" rotWithShape="0"/>
          </a:effectLst>
        </a:effectStyle>
        <a:effectStyle>
          <a:effectLst>
            <a:outerShdw blurRad="444500" dist="317500" dir="5400000" sx="90000" sy="-25000" rotWithShape="0">
              <a:srgbClr val="000000">
                <a:alpha val="35000"/>
              </a:srgbClr>
            </a:outerShdw>
          </a:effectLst>
          <a:scene3d>
            <a:camera prst="orthographicFront">
              <a:rot lat="0" lon="0" rev="0"/>
            </a:camera>
            <a:lightRig rig="chilly" dir="t"/>
          </a:scene3d>
          <a:sp3d contourW="12700" prstMaterial="softEdge">
            <a:bevelT w="63500" h="25400"/>
            <a:contourClr>
              <a:schemeClr val="lt1"/>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30000">
              <a:schemeClr val="phClr">
                <a:tint val="10000"/>
                <a:alpha val="80000"/>
                <a:satMod val="300000"/>
              </a:schemeClr>
            </a:gs>
            <a:gs pos="100000">
              <a:schemeClr val="phClr">
                <a:tint val="80000"/>
                <a:shade val="100000"/>
                <a:alpha val="100000"/>
                <a:satMod val="200000"/>
              </a:schemeClr>
            </a:gs>
          </a:gsLst>
          <a:lin ang="5400000" scaled="1"/>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Studio.thmx</Template>
  <TotalTime>524</TotalTime>
  <Words>769</Words>
  <Application>Microsoft Macintosh PowerPoint</Application>
  <PresentationFormat>On-screen Show (4:3)</PresentationFormat>
  <Paragraphs>97</Paragraphs>
  <Slides>10</Slides>
  <Notes>5</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Studio</vt:lpstr>
      <vt:lpstr>Environmental chemistry</vt:lpstr>
      <vt:lpstr>waste</vt:lpstr>
      <vt:lpstr>waste disposal</vt:lpstr>
      <vt:lpstr>Recycling</vt:lpstr>
      <vt:lpstr>recycling glass</vt:lpstr>
      <vt:lpstr>metals</vt:lpstr>
      <vt:lpstr>recycling plastics</vt:lpstr>
      <vt:lpstr>recycling paper</vt:lpstr>
      <vt:lpstr>radioactive waste - low level</vt:lpstr>
      <vt:lpstr>radioactive waste – high level</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Environmental chemistry</dc:title>
  <dc:creator>Client Admin</dc:creator>
  <cp:lastModifiedBy>Nico Van De Casteele</cp:lastModifiedBy>
  <cp:revision>20</cp:revision>
  <dcterms:created xsi:type="dcterms:W3CDTF">2013-03-05T01:47:45Z</dcterms:created>
  <dcterms:modified xsi:type="dcterms:W3CDTF">2014-03-06T06:45:10Z</dcterms:modified>
</cp:coreProperties>
</file>

<file path=docProps/thumbnail.jpeg>
</file>